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Economica" panose="020B060402020202020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351747f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351747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are using the variables “review_scores_rating” and “price”, we first generated a scatterplot of price vs review scores rating. Seeing this scatterplot, we noticed that the data points tend to cluster around high review scores ratings and lower price.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33f281be7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33f281be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from the distribution plot that the data is skewed towards lower values. This suggests that outliers will tend to those of higher value.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6c4abc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6c4ab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3f281be7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3f281be7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was interesting is that we found that after we log transformed the graph, it looked similar to a normal distribution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3f281be7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3f281be7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partition the data into 3 categories: not worth, worth, and very worth. Listings that are of values below the 15 percentile are classified as “not worth”, while listings above 85 percentile are classified as “very worth”. The remaining listings were classified under “worth”.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3351747f2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3351747f2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Ian. For our EDA, we analysed the review score, neighbourhoods, host and listing property.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cc75acf16b59efe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cc75acf16b59efe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Looking at the different components of the reviews scores, </a:t>
            </a:r>
            <a:r>
              <a:rPr lang="en"/>
              <a:t>we can see that all are biased towards 10.</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351747f2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351747f2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Moving on to Neighbourhood Analysis, </a:t>
            </a:r>
            <a:r>
              <a:rPr lang="en"/>
              <a:t>we can see the comparison of prices across neighbourhood on the left and the comparison of value across neighbourhood on the right.</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that Magnolia’s listings have a high price but low value which is expected because of our formula for value.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cc75acf16b59efe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cc75acf16b59efe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on the left, it shows whether a listing is “Very Worth”, “Worth” or “Not Worth” on a map.</a:t>
            </a:r>
            <a:endParaRPr/>
          </a:p>
          <a:p>
            <a:pPr marL="0" lvl="0" indent="0" algn="l" rtl="0">
              <a:spcBef>
                <a:spcPts val="0"/>
              </a:spcBef>
              <a:spcAft>
                <a:spcPts val="0"/>
              </a:spcAft>
              <a:buNone/>
            </a:pPr>
            <a:r>
              <a:rPr lang="en"/>
              <a:t>On the right, it shows listings grouped by their neighbourhoods.</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that locations like Beacon Hills have alot of “Very Worth” listings.</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chemeClr val="dk1"/>
                </a:solidFill>
                <a:highlight>
                  <a:srgbClr val="FFFFFF"/>
                </a:highlight>
              </a:rPr>
              <a:t>It is very close to CBD area like Downtown. Areas outside but near the CBD area might yield high value.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3351747f2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3351747f2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In our host analysis, we expected hosts with more listings to provide apartments at cheaper rates due to economies of scale.</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However, we can see that listings that are less than $200 are from hosts with less than 200 listings.</a:t>
            </a:r>
            <a:endParaRPr sz="1050">
              <a:solidFill>
                <a:schemeClr val="dk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33f281be7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33f281be7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cc75acf16b59efe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cc75acf16b59efe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Here are the graphs of value against host_total_listings_count and host_response_rate.</a:t>
            </a:r>
            <a:br>
              <a:rPr lang="en" sz="1050">
                <a:solidFill>
                  <a:schemeClr val="dk1"/>
                </a:solidFill>
                <a:highlight>
                  <a:srgbClr val="FFFFFF"/>
                </a:highlight>
              </a:rPr>
            </a:br>
            <a:r>
              <a:rPr lang="en" sz="1050">
                <a:solidFill>
                  <a:schemeClr val="dk1"/>
                </a:solidFill>
                <a:highlight>
                  <a:srgbClr val="FFFFFF"/>
                </a:highlight>
              </a:rPr>
              <a:t>On the left, we can see that the value is evenly distributed when listing counts is low. However, value decreases as listing count increases.</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On the right, values are evenly distributed when response rate is high. However, low response rate generally have low values.</a:t>
            </a:r>
            <a:endParaRPr sz="105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33ab682e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33ab682e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property analysis, for each features, we try to look for outliers and skewness. Most are skewed which could be due to the small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351747f2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3351747f2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By exploring further, we can see that</a:t>
            </a:r>
            <a:endParaRPr sz="1050">
              <a:solidFill>
                <a:schemeClr val="dk1"/>
              </a:solidFill>
              <a:highlight>
                <a:srgbClr val="FFFFFF"/>
              </a:highlight>
            </a:endParaRPr>
          </a:p>
          <a:p>
            <a:pPr marL="0" lvl="0" indent="0" algn="l" rtl="0">
              <a:spcBef>
                <a:spcPts val="0"/>
              </a:spcBef>
              <a:spcAft>
                <a:spcPts val="0"/>
              </a:spcAft>
              <a:buNone/>
            </a:pPr>
            <a:r>
              <a:rPr lang="en" sz="1000">
                <a:solidFill>
                  <a:schemeClr val="dk1"/>
                </a:solidFill>
                <a:highlight>
                  <a:srgbClr val="FFFFFF"/>
                </a:highlight>
              </a:rPr>
              <a:t>“Very worth” cluster around areas where there are no fees or little facilities and “Not worth” cluster around areas with high fees or many facilities.</a:t>
            </a:r>
            <a:endParaRPr sz="1050">
              <a:solidFill>
                <a:schemeClr val="dk1"/>
              </a:solidFill>
              <a:highlight>
                <a:schemeClr val="lt1"/>
              </a:highlight>
            </a:endParaRPr>
          </a:p>
          <a:p>
            <a:pPr marL="0" lvl="0" indent="0" algn="l" rtl="0">
              <a:lnSpc>
                <a:spcPct val="100000"/>
              </a:lnSpc>
              <a:spcBef>
                <a:spcPts val="1100"/>
              </a:spcBef>
              <a:spcAft>
                <a:spcPts val="0"/>
              </a:spcAft>
              <a:buNone/>
            </a:pPr>
            <a:r>
              <a:rPr lang="en" sz="1050">
                <a:solidFill>
                  <a:schemeClr val="dk1"/>
                </a:solidFill>
                <a:highlight>
                  <a:schemeClr val="lt1"/>
                </a:highlight>
              </a:rPr>
              <a:t>For acceptance rates, we will remove one outlier which is 0. </a:t>
            </a:r>
            <a:endParaRPr sz="1050">
              <a:solidFill>
                <a:schemeClr val="dk1"/>
              </a:solidFill>
              <a:highlight>
                <a:schemeClr val="lt1"/>
              </a:highlight>
            </a:endParaRPr>
          </a:p>
          <a:p>
            <a:pPr marL="0" lvl="0" indent="0" algn="l" rtl="0">
              <a:lnSpc>
                <a:spcPct val="100000"/>
              </a:lnSpc>
              <a:spcBef>
                <a:spcPts val="1100"/>
              </a:spcBef>
              <a:spcAft>
                <a:spcPts val="0"/>
              </a:spcAft>
              <a:buNone/>
            </a:pPr>
            <a:r>
              <a:rPr lang="en" sz="1050">
                <a:solidFill>
                  <a:schemeClr val="dk1"/>
                </a:solidFill>
                <a:highlight>
                  <a:schemeClr val="lt1"/>
                </a:highlight>
              </a:rPr>
              <a:t>However, for response rate, a low rate may not mean much because listings are generally informative enough for tenants so hosts may not be active on answering requests. </a:t>
            </a:r>
            <a:endParaRPr sz="1050">
              <a:solidFill>
                <a:schemeClr val="dk1"/>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351747f2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351747f2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Afterwards, we did more data preparation like feature </a:t>
            </a:r>
            <a:r>
              <a:rPr lang="en" sz="1050">
                <a:solidFill>
                  <a:schemeClr val="dk1"/>
                </a:solidFill>
                <a:highlight>
                  <a:srgbClr val="FFFFFF"/>
                </a:highlight>
              </a:rPr>
              <a:t>crossing, which is the multiplication of 2 or more features to capture a joint relation.</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For continuous features, feature crossing gives us:</a:t>
            </a:r>
            <a:endParaRPr sz="1050">
              <a:solidFill>
                <a:schemeClr val="dk1"/>
              </a:solidFill>
              <a:highlight>
                <a:srgbClr val="FFFFFF"/>
              </a:highlight>
            </a:endParaRPr>
          </a:p>
          <a:p>
            <a:pPr marL="457200" lvl="0" indent="-295275" algn="l" rtl="0">
              <a:spcBef>
                <a:spcPts val="0"/>
              </a:spcBef>
              <a:spcAft>
                <a:spcPts val="0"/>
              </a:spcAft>
              <a:buClr>
                <a:schemeClr val="dk1"/>
              </a:buClr>
              <a:buSzPts val="1050"/>
              <a:buAutoNum type="arabicParenR"/>
            </a:pPr>
            <a:r>
              <a:rPr lang="en" sz="1050">
                <a:solidFill>
                  <a:schemeClr val="dk1"/>
                </a:solidFill>
                <a:highlight>
                  <a:srgbClr val="FFFFFF"/>
                </a:highlight>
              </a:rPr>
              <a:t>host acceptance frequency,</a:t>
            </a:r>
            <a:endParaRPr sz="1050">
              <a:solidFill>
                <a:schemeClr val="dk1"/>
              </a:solidFill>
              <a:highlight>
                <a:srgbClr val="FFFFFF"/>
              </a:highlight>
            </a:endParaRPr>
          </a:p>
          <a:p>
            <a:pPr marL="457200" lvl="0" indent="-295275" algn="l" rtl="0">
              <a:spcBef>
                <a:spcPts val="0"/>
              </a:spcBef>
              <a:spcAft>
                <a:spcPts val="0"/>
              </a:spcAft>
              <a:buClr>
                <a:schemeClr val="dk1"/>
              </a:buClr>
              <a:buSzPts val="1050"/>
              <a:buAutoNum type="arabicParenR"/>
            </a:pPr>
            <a:r>
              <a:rPr lang="en" sz="1050">
                <a:solidFill>
                  <a:schemeClr val="dk1"/>
                </a:solidFill>
                <a:highlight>
                  <a:srgbClr val="FFFFFF"/>
                </a:highlight>
              </a:rPr>
              <a:t>review frequency of host listing,</a:t>
            </a:r>
            <a:endParaRPr sz="1050">
              <a:solidFill>
                <a:schemeClr val="dk1"/>
              </a:solidFill>
              <a:highlight>
                <a:srgbClr val="FFFFFF"/>
              </a:highlight>
            </a:endParaRPr>
          </a:p>
          <a:p>
            <a:pPr marL="457200" lvl="0" indent="-295275" algn="l" rtl="0">
              <a:spcBef>
                <a:spcPts val="0"/>
              </a:spcBef>
              <a:spcAft>
                <a:spcPts val="0"/>
              </a:spcAft>
              <a:buClr>
                <a:schemeClr val="dk1"/>
              </a:buClr>
              <a:buSzPts val="1050"/>
              <a:buAutoNum type="arabicParenR"/>
            </a:pPr>
            <a:r>
              <a:rPr lang="en" sz="1050">
                <a:solidFill>
                  <a:schemeClr val="dk1"/>
                </a:solidFill>
                <a:highlight>
                  <a:srgbClr val="FFFFFF"/>
                </a:highlight>
              </a:rPr>
              <a:t>fee charge,</a:t>
            </a:r>
            <a:endParaRPr sz="1050">
              <a:solidFill>
                <a:schemeClr val="dk1"/>
              </a:solidFill>
              <a:highlight>
                <a:srgbClr val="FFFFFF"/>
              </a:highlight>
            </a:endParaRPr>
          </a:p>
          <a:p>
            <a:pPr marL="457200" lvl="0" indent="-295275" algn="l" rtl="0">
              <a:spcBef>
                <a:spcPts val="0"/>
              </a:spcBef>
              <a:spcAft>
                <a:spcPts val="0"/>
              </a:spcAft>
              <a:buClr>
                <a:schemeClr val="dk1"/>
              </a:buClr>
              <a:buSzPts val="1050"/>
              <a:buAutoNum type="arabicParenR"/>
            </a:pPr>
            <a:r>
              <a:rPr lang="en" sz="1050">
                <a:solidFill>
                  <a:schemeClr val="dk1"/>
                </a:solidFill>
                <a:highlight>
                  <a:srgbClr val="FFFFFF"/>
                </a:highlight>
              </a:rPr>
              <a:t>and weights to recent listings and reviews</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We also went on to feature cross discrete features which gives us better overall facilities.</a:t>
            </a:r>
            <a:endParaRPr sz="105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3351747f2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3351747f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highlight>
                  <a:srgbClr val="FFFFFF"/>
                </a:highlight>
              </a:rPr>
              <a:t>Before we continue, we assumed that the value can be derived from price and review ratings and that the dataset is representative of the population.</a:t>
            </a:r>
            <a:endParaRPr sz="1000">
              <a:solidFill>
                <a:schemeClr val="dk1"/>
              </a:solidFill>
              <a:highlight>
                <a:srgbClr val="FFFFFF"/>
              </a:highlight>
            </a:endParaRPr>
          </a:p>
          <a:p>
            <a:pPr marL="0" lvl="0" indent="0" algn="l" rtl="0">
              <a:lnSpc>
                <a:spcPct val="115000"/>
              </a:lnSpc>
              <a:spcBef>
                <a:spcPts val="1100"/>
              </a:spcBef>
              <a:spcAft>
                <a:spcPts val="0"/>
              </a:spcAft>
              <a:buNone/>
            </a:pPr>
            <a:r>
              <a:rPr lang="en" sz="1000">
                <a:solidFill>
                  <a:schemeClr val="dk1"/>
                </a:solidFill>
                <a:highlight>
                  <a:srgbClr val="FFFFFF"/>
                </a:highlight>
              </a:rPr>
              <a:t>We also assumed that </a:t>
            </a:r>
            <a:r>
              <a:rPr lang="en" sz="1000">
                <a:solidFill>
                  <a:schemeClr val="dk1"/>
                </a:solidFill>
                <a:highlight>
                  <a:schemeClr val="lt1"/>
                </a:highlight>
              </a:rPr>
              <a:t>listings are informative enough.</a:t>
            </a:r>
            <a:endParaRPr sz="1000">
              <a:solidFill>
                <a:schemeClr val="dk1"/>
              </a:solidFill>
              <a:highlight>
                <a:srgbClr val="FFFFFF"/>
              </a:highlight>
            </a:endParaRPr>
          </a:p>
          <a:p>
            <a:pPr marL="0" lvl="0" indent="0" algn="l" rtl="0">
              <a:lnSpc>
                <a:spcPct val="115000"/>
              </a:lnSpc>
              <a:spcBef>
                <a:spcPts val="1100"/>
              </a:spcBef>
              <a:spcAft>
                <a:spcPts val="0"/>
              </a:spcAft>
              <a:buNone/>
            </a:pPr>
            <a:r>
              <a:rPr lang="en" sz="1000">
                <a:solidFill>
                  <a:schemeClr val="dk1"/>
                </a:solidFill>
                <a:highlight>
                  <a:srgbClr val="FFFFFF"/>
                </a:highlight>
              </a:rPr>
              <a:t>The biases are that:</a:t>
            </a:r>
            <a:endParaRPr sz="1000">
              <a:solidFill>
                <a:schemeClr val="dk1"/>
              </a:solidFill>
              <a:highlight>
                <a:srgbClr val="FFFFFF"/>
              </a:highlight>
            </a:endParaRPr>
          </a:p>
          <a:p>
            <a:pPr marL="457200" lvl="0" indent="-292100" algn="l" rtl="0">
              <a:lnSpc>
                <a:spcPct val="115000"/>
              </a:lnSpc>
              <a:spcBef>
                <a:spcPts val="1100"/>
              </a:spcBef>
              <a:spcAft>
                <a:spcPts val="0"/>
              </a:spcAft>
              <a:buClr>
                <a:schemeClr val="dk1"/>
              </a:buClr>
              <a:buSzPts val="1000"/>
              <a:buChar char="●"/>
            </a:pPr>
            <a:r>
              <a:rPr lang="en" sz="1000">
                <a:solidFill>
                  <a:schemeClr val="dk1"/>
                </a:solidFill>
                <a:highlight>
                  <a:srgbClr val="FFFFFF"/>
                </a:highlight>
              </a:rPr>
              <a:t>Features like room types and fees drive prices up</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Certain neighbourhoods have higher natural prices</a:t>
            </a:r>
            <a:endParaRPr sz="1000">
              <a:solidFill>
                <a:schemeClr val="dk1"/>
              </a:solidFill>
              <a:highlight>
                <a:srgbClr val="FFFFFF"/>
              </a:highlight>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highlight>
                  <a:srgbClr val="FFFFFF"/>
                </a:highlight>
              </a:rPr>
              <a:t>And Components of reviews are biased, causing rating scores to be biased.</a:t>
            </a:r>
            <a:endParaRPr sz="1000">
              <a:solidFill>
                <a:schemeClr val="dk1"/>
              </a:solidFill>
              <a:highlight>
                <a:srgbClr val="FFFFFF"/>
              </a:highlight>
            </a:endParaRPr>
          </a:p>
          <a:p>
            <a:pPr marL="0" lvl="0" indent="0" algn="l" rtl="0">
              <a:lnSpc>
                <a:spcPct val="115000"/>
              </a:lnSpc>
              <a:spcBef>
                <a:spcPts val="1100"/>
              </a:spcBef>
              <a:spcAft>
                <a:spcPts val="700"/>
              </a:spcAft>
              <a:buNone/>
            </a:pPr>
            <a:r>
              <a:rPr lang="en" sz="1000">
                <a:solidFill>
                  <a:schemeClr val="dk1"/>
                </a:solidFill>
                <a:highlight>
                  <a:srgbClr val="FFFFFF"/>
                </a:highlight>
              </a:rPr>
              <a:t>Now, Ray will share with you more on the models we used.</a:t>
            </a:r>
            <a:endParaRPr sz="100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33ab682e8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33ab682e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33ab682e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33ab682e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351747f2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351747f2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340f94d7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340f94d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3351747f2_9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3351747f2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0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33f281be7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33f281be7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3351747f2_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3351747f2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Moving also tried deep learning, however as it is typically meant for huge amounts of unordered data, we didn’t have high expectations even if this is a state of the art model. We have  input layer, hidden layers which can be more than one and output layer. The information in the model flows  in the forward direction, for an example  x is </a:t>
            </a:r>
            <a:r>
              <a:rPr lang="en" sz="1000">
                <a:solidFill>
                  <a:srgbClr val="222222"/>
                </a:solidFill>
                <a:highlight>
                  <a:srgbClr val="FFFFFF"/>
                </a:highlight>
                <a:latin typeface="Calibri"/>
                <a:ea typeface="Calibri"/>
                <a:cs typeface="Calibri"/>
                <a:sym typeface="Calibri"/>
              </a:rPr>
              <a:t>used</a:t>
            </a:r>
            <a:r>
              <a:rPr lang="en" sz="1000">
                <a:solidFill>
                  <a:schemeClr val="dk1"/>
                </a:solidFill>
                <a:latin typeface="Calibri"/>
                <a:ea typeface="Calibri"/>
                <a:cs typeface="Calibri"/>
                <a:sym typeface="Calibri"/>
              </a:rPr>
              <a:t> to calculate some intermediate function in the hidden layer which in turn is </a:t>
            </a:r>
            <a:r>
              <a:rPr lang="en" sz="1000">
                <a:solidFill>
                  <a:srgbClr val="222222"/>
                </a:solidFill>
                <a:highlight>
                  <a:srgbClr val="FFFFFF"/>
                </a:highlight>
                <a:latin typeface="Calibri"/>
                <a:ea typeface="Calibri"/>
                <a:cs typeface="Calibri"/>
                <a:sym typeface="Calibri"/>
              </a:rPr>
              <a:t>used</a:t>
            </a:r>
            <a:r>
              <a:rPr lang="en" sz="1000">
                <a:solidFill>
                  <a:schemeClr val="dk1"/>
                </a:solidFill>
                <a:latin typeface="Calibri"/>
                <a:ea typeface="Calibri"/>
                <a:cs typeface="Calibri"/>
                <a:sym typeface="Calibri"/>
              </a:rPr>
              <a:t> to calculate y.</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And as expected, the accuracy score is very low due to our small structured data.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33f281be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33f281be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33f281b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33f281b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33f281be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33f281be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33f281b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33f281b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33f281be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33f281be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33f281be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33f281be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33f281be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33f281be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33f281be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33f281b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33f281be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33f281be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3351747f2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3351747f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therefore decided to tackle this dataset from the consumers’ point of view. </a:t>
            </a:r>
            <a:endParaRPr/>
          </a:p>
          <a:p>
            <a:pPr marL="0" lvl="0" indent="0" algn="l" rtl="0">
              <a:spcBef>
                <a:spcPts val="0"/>
              </a:spcBef>
              <a:spcAft>
                <a:spcPts val="0"/>
              </a:spcAft>
              <a:buNone/>
            </a:pPr>
            <a:endParaRPr/>
          </a:p>
          <a:p>
            <a:pPr marL="0" lvl="0" indent="0" algn="l" rtl="0">
              <a:spcBef>
                <a:spcPts val="0"/>
              </a:spcBef>
              <a:spcAft>
                <a:spcPts val="0"/>
              </a:spcAft>
              <a:buNone/>
            </a:pPr>
            <a:r>
              <a:rPr lang="en"/>
              <a:t>more focus on what features are more important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33f281be7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33f281be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33f281be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33f281be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33f281be7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33f281be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33f281be7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33f281be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38e1b0a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38e1b0a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3f281be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3f281be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838674f3f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838674f3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33f281be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33f281be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do we know whether a listing is so-called “worth it”?. For that, we decided to represent it using a new feature called “value”. After looking through the variables in the dataset, we found that it made sense to use 2 variables: review scores rating and price. Therefore our definition of value is represented by the following equation: review scores rating divided by price.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3f281be7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33f281be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33f281be7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33f281be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33f281be7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33f281be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38e1b0a5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38e1b0a5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9870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CZ1015</a:t>
            </a:r>
            <a:endParaRPr/>
          </a:p>
        </p:txBody>
      </p:sp>
      <p:sp>
        <p:nvSpPr>
          <p:cNvPr id="63" name="Google Shape;63;p13"/>
          <p:cNvSpPr txBox="1">
            <a:spLocks noGrp="1"/>
          </p:cNvSpPr>
          <p:nvPr>
            <p:ph type="subTitle" idx="1"/>
          </p:nvPr>
        </p:nvSpPr>
        <p:spPr>
          <a:xfrm>
            <a:off x="3044700" y="24307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AirBnb Open Data from Seattle</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sz="1800" dirty="0"/>
              <a:t>Marcus Foo</a:t>
            </a:r>
            <a:endParaRPr sz="1800" dirty="0"/>
          </a:p>
          <a:p>
            <a:pPr marL="0" lvl="0" indent="0" algn="ctr" rtl="0">
              <a:spcBef>
                <a:spcPts val="0"/>
              </a:spcBef>
              <a:spcAft>
                <a:spcPts val="0"/>
              </a:spcAft>
              <a:buNone/>
            </a:pPr>
            <a:r>
              <a:rPr lang="en" sz="1800" dirty="0"/>
              <a:t>Ian Pang</a:t>
            </a:r>
            <a:endParaRPr sz="1800" dirty="0"/>
          </a:p>
          <a:p>
            <a:pPr marL="0" lvl="0" indent="0" algn="ctr" rtl="0">
              <a:spcBef>
                <a:spcPts val="0"/>
              </a:spcBef>
              <a:spcAft>
                <a:spcPts val="0"/>
              </a:spcAft>
              <a:buNone/>
            </a:pPr>
            <a:r>
              <a:rPr lang="en" sz="1800" dirty="0"/>
              <a:t>Jovan</a:t>
            </a:r>
            <a:endParaRPr sz="1800" dirty="0"/>
          </a:p>
          <a:p>
            <a:pPr marL="0" lvl="0" indent="0" algn="ctr" rtl="0">
              <a:spcBef>
                <a:spcPts val="0"/>
              </a:spcBef>
              <a:spcAft>
                <a:spcPts val="0"/>
              </a:spcAft>
              <a:buNone/>
            </a:pPr>
            <a:r>
              <a:rPr lang="en" sz="1800" dirty="0"/>
              <a:t>Ray</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 of data </a:t>
            </a:r>
            <a:endParaRPr/>
          </a:p>
        </p:txBody>
      </p:sp>
      <p:pic>
        <p:nvPicPr>
          <p:cNvPr id="131" name="Google Shape;131;p22"/>
          <p:cNvPicPr preferRelativeResize="0"/>
          <p:nvPr/>
        </p:nvPicPr>
        <p:blipFill rotWithShape="1">
          <a:blip r:embed="rId3">
            <a:alphaModFix/>
          </a:blip>
          <a:srcRect r="48173"/>
          <a:stretch/>
        </p:blipFill>
        <p:spPr>
          <a:xfrm>
            <a:off x="1285100" y="1147225"/>
            <a:ext cx="6213877" cy="3301200"/>
          </a:xfrm>
          <a:prstGeom prst="rect">
            <a:avLst/>
          </a:prstGeom>
          <a:noFill/>
          <a:ln>
            <a:noFill/>
          </a:ln>
        </p:spPr>
      </p:pic>
      <p:sp>
        <p:nvSpPr>
          <p:cNvPr id="132" name="Google Shape;132;p22"/>
          <p:cNvSpPr txBox="1"/>
          <p:nvPr/>
        </p:nvSpPr>
        <p:spPr>
          <a:xfrm>
            <a:off x="2167838" y="4527525"/>
            <a:ext cx="44484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Scatterplot of price vs review_scores_rating</a:t>
            </a:r>
            <a:endParaRPr b="1">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 of data </a:t>
            </a:r>
            <a:endParaRPr/>
          </a:p>
        </p:txBody>
      </p:sp>
      <p:pic>
        <p:nvPicPr>
          <p:cNvPr id="138" name="Google Shape;138;p23"/>
          <p:cNvPicPr preferRelativeResize="0"/>
          <p:nvPr/>
        </p:nvPicPr>
        <p:blipFill>
          <a:blip r:embed="rId3">
            <a:alphaModFix/>
          </a:blip>
          <a:stretch>
            <a:fillRect/>
          </a:stretch>
        </p:blipFill>
        <p:spPr>
          <a:xfrm>
            <a:off x="1539763" y="1147225"/>
            <a:ext cx="5884187" cy="3252126"/>
          </a:xfrm>
          <a:prstGeom prst="rect">
            <a:avLst/>
          </a:prstGeom>
          <a:noFill/>
          <a:ln>
            <a:noFill/>
          </a:ln>
        </p:spPr>
      </p:pic>
      <p:sp>
        <p:nvSpPr>
          <p:cNvPr id="139" name="Google Shape;139;p23"/>
          <p:cNvSpPr txBox="1"/>
          <p:nvPr/>
        </p:nvSpPr>
        <p:spPr>
          <a:xfrm>
            <a:off x="3217913" y="4359425"/>
            <a:ext cx="27579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Distribution plot of “value” </a:t>
            </a:r>
            <a:endParaRPr b="1">
              <a:latin typeface="Open Sans"/>
              <a:ea typeface="Open Sans"/>
              <a:cs typeface="Open Sans"/>
              <a:sym typeface="Open Sans"/>
            </a:endParaRPr>
          </a:p>
        </p:txBody>
      </p:sp>
      <p:cxnSp>
        <p:nvCxnSpPr>
          <p:cNvPr id="140" name="Google Shape;140;p23"/>
          <p:cNvCxnSpPr/>
          <p:nvPr/>
        </p:nvCxnSpPr>
        <p:spPr>
          <a:xfrm flipH="1">
            <a:off x="3659675" y="1538150"/>
            <a:ext cx="1410900" cy="710700"/>
          </a:xfrm>
          <a:prstGeom prst="straightConnector1">
            <a:avLst/>
          </a:prstGeom>
          <a:noFill/>
          <a:ln w="9525" cap="flat" cmpd="sng">
            <a:solidFill>
              <a:srgbClr val="FF0000"/>
            </a:solidFill>
            <a:prstDash val="solid"/>
            <a:round/>
            <a:headEnd type="none" w="med" len="med"/>
            <a:tailEnd type="triangle" w="med" len="med"/>
          </a:ln>
        </p:spPr>
      </p:cxnSp>
      <p:sp>
        <p:nvSpPr>
          <p:cNvPr id="141" name="Google Shape;141;p23"/>
          <p:cNvSpPr txBox="1"/>
          <p:nvPr/>
        </p:nvSpPr>
        <p:spPr>
          <a:xfrm>
            <a:off x="4985725" y="1216225"/>
            <a:ext cx="18138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Open Sans"/>
                <a:ea typeface="Open Sans"/>
                <a:cs typeface="Open Sans"/>
                <a:sym typeface="Open Sans"/>
              </a:rPr>
              <a:t>Skewed towards lower values</a:t>
            </a:r>
            <a:endParaRPr>
              <a:solidFill>
                <a:srgbClr val="FF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 of data </a:t>
            </a:r>
            <a:endParaRPr/>
          </a:p>
        </p:txBody>
      </p:sp>
      <p:pic>
        <p:nvPicPr>
          <p:cNvPr id="147" name="Google Shape;147;p24"/>
          <p:cNvPicPr preferRelativeResize="0"/>
          <p:nvPr/>
        </p:nvPicPr>
        <p:blipFill>
          <a:blip r:embed="rId3">
            <a:alphaModFix/>
          </a:blip>
          <a:stretch>
            <a:fillRect/>
          </a:stretch>
        </p:blipFill>
        <p:spPr>
          <a:xfrm>
            <a:off x="2085300" y="1147225"/>
            <a:ext cx="4877875" cy="3558600"/>
          </a:xfrm>
          <a:prstGeom prst="rect">
            <a:avLst/>
          </a:prstGeom>
          <a:noFill/>
          <a:ln>
            <a:noFill/>
          </a:ln>
        </p:spPr>
      </p:pic>
      <p:sp>
        <p:nvSpPr>
          <p:cNvPr id="148" name="Google Shape;148;p24"/>
          <p:cNvSpPr txBox="1"/>
          <p:nvPr/>
        </p:nvSpPr>
        <p:spPr>
          <a:xfrm>
            <a:off x="3561538" y="4537850"/>
            <a:ext cx="19254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Box plot of “value” </a:t>
            </a:r>
            <a:endParaRPr b="1">
              <a:latin typeface="Open Sans"/>
              <a:ea typeface="Open Sans"/>
              <a:cs typeface="Open Sans"/>
              <a:sym typeface="Open Sans"/>
            </a:endParaRPr>
          </a:p>
        </p:txBody>
      </p:sp>
      <p:sp>
        <p:nvSpPr>
          <p:cNvPr id="149" name="Google Shape;149;p24"/>
          <p:cNvSpPr/>
          <p:nvPr/>
        </p:nvSpPr>
        <p:spPr>
          <a:xfrm>
            <a:off x="4433775" y="2427700"/>
            <a:ext cx="2209500" cy="534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 of data </a:t>
            </a:r>
            <a:endParaRPr/>
          </a:p>
        </p:txBody>
      </p:sp>
      <p:pic>
        <p:nvPicPr>
          <p:cNvPr id="155" name="Google Shape;155;p25"/>
          <p:cNvPicPr preferRelativeResize="0"/>
          <p:nvPr/>
        </p:nvPicPr>
        <p:blipFill>
          <a:blip r:embed="rId3">
            <a:alphaModFix/>
          </a:blip>
          <a:stretch>
            <a:fillRect/>
          </a:stretch>
        </p:blipFill>
        <p:spPr>
          <a:xfrm>
            <a:off x="1377450" y="1147225"/>
            <a:ext cx="5728076" cy="3356724"/>
          </a:xfrm>
          <a:prstGeom prst="rect">
            <a:avLst/>
          </a:prstGeom>
          <a:noFill/>
          <a:ln>
            <a:noFill/>
          </a:ln>
        </p:spPr>
      </p:pic>
      <p:sp>
        <p:nvSpPr>
          <p:cNvPr id="156" name="Google Shape;156;p25"/>
          <p:cNvSpPr txBox="1"/>
          <p:nvPr/>
        </p:nvSpPr>
        <p:spPr>
          <a:xfrm>
            <a:off x="2521950" y="4412050"/>
            <a:ext cx="41001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Distribution plot of log-transformed “value”</a:t>
            </a:r>
            <a:endParaRPr b="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3713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Visualization of data </a:t>
            </a:r>
            <a:endParaRPr/>
          </a:p>
        </p:txBody>
      </p:sp>
      <p:pic>
        <p:nvPicPr>
          <p:cNvPr id="162" name="Google Shape;162;p26"/>
          <p:cNvPicPr preferRelativeResize="0"/>
          <p:nvPr/>
        </p:nvPicPr>
        <p:blipFill>
          <a:blip r:embed="rId3">
            <a:alphaModFix/>
          </a:blip>
          <a:stretch>
            <a:fillRect/>
          </a:stretch>
        </p:blipFill>
        <p:spPr>
          <a:xfrm>
            <a:off x="1775776" y="1391225"/>
            <a:ext cx="5592450" cy="3482774"/>
          </a:xfrm>
          <a:prstGeom prst="rect">
            <a:avLst/>
          </a:prstGeom>
          <a:noFill/>
          <a:ln>
            <a:noFill/>
          </a:ln>
        </p:spPr>
      </p:pic>
      <p:sp>
        <p:nvSpPr>
          <p:cNvPr id="163" name="Google Shape;163;p26"/>
          <p:cNvSpPr txBox="1"/>
          <p:nvPr/>
        </p:nvSpPr>
        <p:spPr>
          <a:xfrm>
            <a:off x="2968250" y="3224800"/>
            <a:ext cx="9336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Open Sans"/>
                <a:ea typeface="Open Sans"/>
                <a:cs typeface="Open Sans"/>
                <a:sym typeface="Open Sans"/>
              </a:rPr>
              <a:t>15%</a:t>
            </a:r>
            <a:endParaRPr sz="1800" b="1">
              <a:solidFill>
                <a:srgbClr val="FF0000"/>
              </a:solidFill>
              <a:latin typeface="Open Sans"/>
              <a:ea typeface="Open Sans"/>
              <a:cs typeface="Open Sans"/>
              <a:sym typeface="Open Sans"/>
            </a:endParaRPr>
          </a:p>
        </p:txBody>
      </p:sp>
      <p:sp>
        <p:nvSpPr>
          <p:cNvPr id="164" name="Google Shape;164;p26"/>
          <p:cNvSpPr txBox="1"/>
          <p:nvPr/>
        </p:nvSpPr>
        <p:spPr>
          <a:xfrm>
            <a:off x="5751400" y="3224800"/>
            <a:ext cx="9336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Open Sans"/>
                <a:ea typeface="Open Sans"/>
                <a:cs typeface="Open Sans"/>
                <a:sym typeface="Open Sans"/>
              </a:rPr>
              <a:t>15%</a:t>
            </a:r>
            <a:endParaRPr sz="1800" b="1">
              <a:solidFill>
                <a:srgbClr val="FF0000"/>
              </a:solidFill>
              <a:latin typeface="Open Sans"/>
              <a:ea typeface="Open Sans"/>
              <a:cs typeface="Open Sans"/>
              <a:sym typeface="Open Sans"/>
            </a:endParaRPr>
          </a:p>
        </p:txBody>
      </p:sp>
      <p:sp>
        <p:nvSpPr>
          <p:cNvPr id="165" name="Google Shape;165;p26"/>
          <p:cNvSpPr txBox="1"/>
          <p:nvPr/>
        </p:nvSpPr>
        <p:spPr>
          <a:xfrm>
            <a:off x="4372375" y="1202600"/>
            <a:ext cx="857400" cy="4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0000"/>
                </a:solidFill>
                <a:latin typeface="Open Sans"/>
                <a:ea typeface="Open Sans"/>
                <a:cs typeface="Open Sans"/>
                <a:sym typeface="Open Sans"/>
              </a:rPr>
              <a:t>70%</a:t>
            </a:r>
            <a:endParaRPr sz="1800" b="1">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16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 (EDA) </a:t>
            </a:r>
            <a:endParaRPr/>
          </a:p>
        </p:txBody>
      </p:sp>
      <p:sp>
        <p:nvSpPr>
          <p:cNvPr id="171" name="Google Shape;171;p27"/>
          <p:cNvSpPr txBox="1"/>
          <p:nvPr/>
        </p:nvSpPr>
        <p:spPr>
          <a:xfrm>
            <a:off x="628650" y="1249050"/>
            <a:ext cx="7886700" cy="2764500"/>
          </a:xfrm>
          <a:prstGeom prst="rect">
            <a:avLst/>
          </a:prstGeom>
          <a:noFill/>
          <a:ln>
            <a:noFill/>
          </a:ln>
        </p:spPr>
        <p:txBody>
          <a:bodyPr spcFirstLastPara="1" wrap="square" lIns="91425" tIns="91425" rIns="91425" bIns="91425" anchor="t" anchorCtr="0">
            <a:noAutofit/>
          </a:bodyPr>
          <a:lstStyle/>
          <a:p>
            <a:pPr marL="457200" lvl="0" indent="-419100" algn="l" rtl="0">
              <a:lnSpc>
                <a:spcPct val="200000"/>
              </a:lnSpc>
              <a:spcBef>
                <a:spcPts val="0"/>
              </a:spcBef>
              <a:spcAft>
                <a:spcPts val="0"/>
              </a:spcAft>
              <a:buSzPts val="3000"/>
              <a:buFont typeface="Economica"/>
              <a:buAutoNum type="arabicPeriod"/>
            </a:pPr>
            <a:r>
              <a:rPr lang="en" sz="3000">
                <a:latin typeface="Economica"/>
                <a:ea typeface="Economica"/>
                <a:cs typeface="Economica"/>
                <a:sym typeface="Economica"/>
              </a:rPr>
              <a:t>Review Score’s Analysis </a:t>
            </a:r>
            <a:endParaRPr sz="3000">
              <a:latin typeface="Economica"/>
              <a:ea typeface="Economica"/>
              <a:cs typeface="Economica"/>
              <a:sym typeface="Economica"/>
            </a:endParaRPr>
          </a:p>
          <a:p>
            <a:pPr marL="457200" lvl="0" indent="-419100" algn="l" rtl="0">
              <a:lnSpc>
                <a:spcPct val="200000"/>
              </a:lnSpc>
              <a:spcBef>
                <a:spcPts val="0"/>
              </a:spcBef>
              <a:spcAft>
                <a:spcPts val="0"/>
              </a:spcAft>
              <a:buSzPts val="3000"/>
              <a:buFont typeface="Economica"/>
              <a:buAutoNum type="arabicPeriod"/>
            </a:pPr>
            <a:r>
              <a:rPr lang="en" sz="3000">
                <a:latin typeface="Economica"/>
                <a:ea typeface="Economica"/>
                <a:cs typeface="Economica"/>
                <a:sym typeface="Economica"/>
              </a:rPr>
              <a:t>Neighbourhood Analysis </a:t>
            </a:r>
            <a:endParaRPr sz="3000">
              <a:latin typeface="Economica"/>
              <a:ea typeface="Economica"/>
              <a:cs typeface="Economica"/>
              <a:sym typeface="Economica"/>
            </a:endParaRPr>
          </a:p>
          <a:p>
            <a:pPr marL="457200" lvl="0" indent="-419100" algn="l" rtl="0">
              <a:lnSpc>
                <a:spcPct val="200000"/>
              </a:lnSpc>
              <a:spcBef>
                <a:spcPts val="0"/>
              </a:spcBef>
              <a:spcAft>
                <a:spcPts val="0"/>
              </a:spcAft>
              <a:buSzPts val="3000"/>
              <a:buFont typeface="Economica"/>
              <a:buAutoNum type="arabicPeriod"/>
            </a:pPr>
            <a:r>
              <a:rPr lang="en" sz="3000">
                <a:latin typeface="Economica"/>
                <a:ea typeface="Economica"/>
                <a:cs typeface="Economica"/>
                <a:sym typeface="Economica"/>
              </a:rPr>
              <a:t>Host Analysis</a:t>
            </a:r>
            <a:endParaRPr sz="3000">
              <a:latin typeface="Economica"/>
              <a:ea typeface="Economica"/>
              <a:cs typeface="Economica"/>
              <a:sym typeface="Economica"/>
            </a:endParaRPr>
          </a:p>
          <a:p>
            <a:pPr marL="457200" lvl="0" indent="-419100" algn="l" rtl="0">
              <a:lnSpc>
                <a:spcPct val="200000"/>
              </a:lnSpc>
              <a:spcBef>
                <a:spcPts val="0"/>
              </a:spcBef>
              <a:spcAft>
                <a:spcPts val="0"/>
              </a:spcAft>
              <a:buSzPts val="3000"/>
              <a:buFont typeface="Economica"/>
              <a:buAutoNum type="arabicPeriod"/>
            </a:pPr>
            <a:r>
              <a:rPr lang="en" sz="3000">
                <a:latin typeface="Economica"/>
                <a:ea typeface="Economica"/>
                <a:cs typeface="Economica"/>
                <a:sym typeface="Economica"/>
              </a:rPr>
              <a:t>Listing Property Analysis</a:t>
            </a:r>
            <a:endParaRPr sz="3000">
              <a:latin typeface="Economica"/>
              <a:ea typeface="Economica"/>
              <a:cs typeface="Economica"/>
              <a:sym typeface="Economica"/>
            </a:endParaRPr>
          </a:p>
        </p:txBody>
      </p:sp>
      <p:pic>
        <p:nvPicPr>
          <p:cNvPr id="172" name="Google Shape;172;p27"/>
          <p:cNvPicPr preferRelativeResize="0"/>
          <p:nvPr/>
        </p:nvPicPr>
        <p:blipFill rotWithShape="1">
          <a:blip r:embed="rId3">
            <a:alphaModFix/>
          </a:blip>
          <a:srcRect b="9395"/>
          <a:stretch/>
        </p:blipFill>
        <p:spPr>
          <a:xfrm>
            <a:off x="4650575" y="1249050"/>
            <a:ext cx="4296975" cy="310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457200" lvl="0" indent="-495300" algn="l" rtl="0">
              <a:spcBef>
                <a:spcPts val="0"/>
              </a:spcBef>
              <a:spcAft>
                <a:spcPts val="0"/>
              </a:spcAft>
              <a:buSzPts val="4200"/>
              <a:buAutoNum type="arabicParenR"/>
            </a:pPr>
            <a:r>
              <a:rPr lang="en"/>
              <a:t>Review Score’s Analysis - Boxplot</a:t>
            </a:r>
            <a:endParaRPr/>
          </a:p>
        </p:txBody>
      </p:sp>
      <p:sp>
        <p:nvSpPr>
          <p:cNvPr id="178" name="Google Shape;178;p28"/>
          <p:cNvSpPr txBox="1">
            <a:spLocks noGrp="1"/>
          </p:cNvSpPr>
          <p:nvPr>
            <p:ph type="body" idx="1"/>
          </p:nvPr>
        </p:nvSpPr>
        <p:spPr>
          <a:xfrm>
            <a:off x="311700" y="1225225"/>
            <a:ext cx="8520600" cy="44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Economica"/>
                <a:ea typeface="Economica"/>
                <a:cs typeface="Economica"/>
                <a:sym typeface="Economica"/>
              </a:rPr>
              <a:t>Boxplots of 6 different components of review_score_rating:</a:t>
            </a:r>
            <a:endParaRPr>
              <a:latin typeface="Economica"/>
              <a:ea typeface="Economica"/>
              <a:cs typeface="Economica"/>
              <a:sym typeface="Economica"/>
            </a:endParaRPr>
          </a:p>
        </p:txBody>
      </p:sp>
      <p:pic>
        <p:nvPicPr>
          <p:cNvPr id="179" name="Google Shape;179;p28"/>
          <p:cNvPicPr preferRelativeResize="0"/>
          <p:nvPr/>
        </p:nvPicPr>
        <p:blipFill>
          <a:blip r:embed="rId3">
            <a:alphaModFix/>
          </a:blip>
          <a:stretch>
            <a:fillRect/>
          </a:stretch>
        </p:blipFill>
        <p:spPr>
          <a:xfrm>
            <a:off x="311700" y="1749625"/>
            <a:ext cx="4926562" cy="3167075"/>
          </a:xfrm>
          <a:prstGeom prst="rect">
            <a:avLst/>
          </a:prstGeom>
          <a:noFill/>
          <a:ln>
            <a:noFill/>
          </a:ln>
        </p:spPr>
      </p:pic>
      <p:sp>
        <p:nvSpPr>
          <p:cNvPr id="180" name="Google Shape;180;p28"/>
          <p:cNvSpPr txBox="1"/>
          <p:nvPr/>
        </p:nvSpPr>
        <p:spPr>
          <a:xfrm>
            <a:off x="5475675" y="2089525"/>
            <a:ext cx="3504000" cy="23682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a:latin typeface="Economica"/>
                <a:ea typeface="Economica"/>
                <a:cs typeface="Economica"/>
                <a:sym typeface="Economica"/>
              </a:rPr>
              <a:t>Generally:</a:t>
            </a:r>
            <a:endParaRPr sz="1800">
              <a:latin typeface="Economica"/>
              <a:ea typeface="Economica"/>
              <a:cs typeface="Economica"/>
              <a:sym typeface="Economica"/>
            </a:endParaRPr>
          </a:p>
          <a:p>
            <a:pPr marL="457200" lvl="0" indent="-342900" algn="l" rtl="0">
              <a:lnSpc>
                <a:spcPct val="200000"/>
              </a:lnSpc>
              <a:spcBef>
                <a:spcPts val="0"/>
              </a:spcBef>
              <a:spcAft>
                <a:spcPts val="0"/>
              </a:spcAft>
              <a:buSzPts val="1800"/>
              <a:buFont typeface="Economica"/>
              <a:buAutoNum type="arabicPeriod"/>
            </a:pPr>
            <a:r>
              <a:rPr lang="en" sz="1800">
                <a:latin typeface="Economica"/>
                <a:ea typeface="Economica"/>
                <a:cs typeface="Economica"/>
                <a:sym typeface="Economica"/>
              </a:rPr>
              <a:t>Skewed towards 10</a:t>
            </a:r>
            <a:endParaRPr sz="1800">
              <a:latin typeface="Economica"/>
              <a:ea typeface="Economica"/>
              <a:cs typeface="Economica"/>
              <a:sym typeface="Economica"/>
            </a:endParaRPr>
          </a:p>
          <a:p>
            <a:pPr marL="457200" lvl="0" indent="-342900" algn="l" rtl="0">
              <a:lnSpc>
                <a:spcPct val="200000"/>
              </a:lnSpc>
              <a:spcBef>
                <a:spcPts val="0"/>
              </a:spcBef>
              <a:spcAft>
                <a:spcPts val="0"/>
              </a:spcAft>
              <a:buSzPts val="1800"/>
              <a:buFont typeface="Economica"/>
              <a:buAutoNum type="arabicPeriod"/>
            </a:pPr>
            <a:r>
              <a:rPr lang="en" sz="1800">
                <a:latin typeface="Economica"/>
                <a:ea typeface="Economica"/>
                <a:cs typeface="Economica"/>
                <a:sym typeface="Economica"/>
              </a:rPr>
              <a:t>Minimal outliers</a:t>
            </a:r>
            <a:endParaRPr sz="1800">
              <a:latin typeface="Economica"/>
              <a:ea typeface="Economica"/>
              <a:cs typeface="Economica"/>
              <a:sym typeface="Econom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Neighbourhood Analysis - Bar graph</a:t>
            </a:r>
            <a:endParaRPr/>
          </a:p>
        </p:txBody>
      </p:sp>
      <p:pic>
        <p:nvPicPr>
          <p:cNvPr id="186" name="Google Shape;186;p29"/>
          <p:cNvPicPr preferRelativeResize="0"/>
          <p:nvPr/>
        </p:nvPicPr>
        <p:blipFill>
          <a:blip r:embed="rId3">
            <a:alphaModFix/>
          </a:blip>
          <a:stretch>
            <a:fillRect/>
          </a:stretch>
        </p:blipFill>
        <p:spPr>
          <a:xfrm>
            <a:off x="151000" y="1723600"/>
            <a:ext cx="4349601" cy="2659099"/>
          </a:xfrm>
          <a:prstGeom prst="rect">
            <a:avLst/>
          </a:prstGeom>
          <a:noFill/>
          <a:ln>
            <a:noFill/>
          </a:ln>
          <a:effectLst>
            <a:outerShdw blurRad="57150" dist="19050" dir="5400000" algn="bl" rotWithShape="0">
              <a:srgbClr val="000000">
                <a:alpha val="50000"/>
              </a:srgbClr>
            </a:outerShdw>
          </a:effectLst>
        </p:spPr>
      </p:pic>
      <p:pic>
        <p:nvPicPr>
          <p:cNvPr id="187" name="Google Shape;187;p29"/>
          <p:cNvPicPr preferRelativeResize="0"/>
          <p:nvPr/>
        </p:nvPicPr>
        <p:blipFill>
          <a:blip r:embed="rId4">
            <a:alphaModFix/>
          </a:blip>
          <a:stretch>
            <a:fillRect/>
          </a:stretch>
        </p:blipFill>
        <p:spPr>
          <a:xfrm>
            <a:off x="4661275" y="1723600"/>
            <a:ext cx="4349550" cy="2659099"/>
          </a:xfrm>
          <a:prstGeom prst="rect">
            <a:avLst/>
          </a:prstGeom>
          <a:noFill/>
          <a:ln>
            <a:noFill/>
          </a:ln>
          <a:effectLst>
            <a:outerShdw blurRad="57150" dist="19050" dir="5400000" algn="bl" rotWithShape="0">
              <a:srgbClr val="000000">
                <a:alpha val="50000"/>
              </a:srgbClr>
            </a:outerShdw>
          </a:effectLst>
        </p:spPr>
      </p:pic>
      <p:sp>
        <p:nvSpPr>
          <p:cNvPr id="188" name="Google Shape;188;p29"/>
          <p:cNvSpPr txBox="1"/>
          <p:nvPr/>
        </p:nvSpPr>
        <p:spPr>
          <a:xfrm>
            <a:off x="150950" y="1247913"/>
            <a:ext cx="43497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Economica"/>
                <a:ea typeface="Economica"/>
                <a:cs typeface="Economica"/>
                <a:sym typeface="Economica"/>
              </a:rPr>
              <a:t>Comparison of prices across neighbourhood</a:t>
            </a:r>
            <a:endParaRPr sz="1800">
              <a:latin typeface="Economica"/>
              <a:ea typeface="Economica"/>
              <a:cs typeface="Economica"/>
              <a:sym typeface="Economica"/>
            </a:endParaRPr>
          </a:p>
        </p:txBody>
      </p:sp>
      <p:sp>
        <p:nvSpPr>
          <p:cNvPr id="189" name="Google Shape;189;p29"/>
          <p:cNvSpPr txBox="1"/>
          <p:nvPr/>
        </p:nvSpPr>
        <p:spPr>
          <a:xfrm>
            <a:off x="4661200" y="1247900"/>
            <a:ext cx="43497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Economica"/>
                <a:ea typeface="Economica"/>
                <a:cs typeface="Economica"/>
                <a:sym typeface="Economica"/>
              </a:rPr>
              <a:t>Comparison of value across neighbourhood</a:t>
            </a:r>
            <a:endParaRPr sz="1800">
              <a:latin typeface="Economica"/>
              <a:ea typeface="Economica"/>
              <a:cs typeface="Economica"/>
              <a:sym typeface="Economica"/>
            </a:endParaRPr>
          </a:p>
        </p:txBody>
      </p:sp>
      <p:sp>
        <p:nvSpPr>
          <p:cNvPr id="190" name="Google Shape;190;p29"/>
          <p:cNvSpPr txBox="1"/>
          <p:nvPr/>
        </p:nvSpPr>
        <p:spPr>
          <a:xfrm>
            <a:off x="142050" y="4550725"/>
            <a:ext cx="88599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highlight>
                  <a:srgbClr val="FFFFFF"/>
                </a:highlight>
                <a:latin typeface="Economica"/>
                <a:ea typeface="Economica"/>
                <a:cs typeface="Economica"/>
                <a:sym typeface="Economica"/>
              </a:rPr>
              <a:t> Neighbourhoods with high prices have a very low value score.</a:t>
            </a:r>
            <a:endParaRPr sz="1800" b="1">
              <a:latin typeface="Economica"/>
              <a:ea typeface="Economica"/>
              <a:cs typeface="Economica"/>
              <a:sym typeface="Economica"/>
            </a:endParaRPr>
          </a:p>
        </p:txBody>
      </p:sp>
      <p:sp>
        <p:nvSpPr>
          <p:cNvPr id="191" name="Google Shape;191;p29"/>
          <p:cNvSpPr/>
          <p:nvPr/>
        </p:nvSpPr>
        <p:spPr>
          <a:xfrm rot="1367923">
            <a:off x="3718399" y="3739851"/>
            <a:ext cx="524910" cy="171439"/>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rot="1480509">
            <a:off x="5109747" y="3760367"/>
            <a:ext cx="492247" cy="157064"/>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par>
                                <p:cTn id="11" presetID="10"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1000"/>
                                        <p:tgtEl>
                                          <p:spTgt spid="189"/>
                                        </p:tgtEl>
                                      </p:cBhvr>
                                    </p:animEffect>
                                  </p:childTnLst>
                                </p:cTn>
                              </p:par>
                              <p:par>
                                <p:cTn id="14" presetID="10" presetClass="entr" presetSubtype="0" fill="hold"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fade">
                                      <p:cBhvr>
                                        <p:cTn id="16" dur="1000"/>
                                        <p:tgtEl>
                                          <p:spTgt spid="1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1000"/>
                                        <p:tgtEl>
                                          <p:spTgt spid="191"/>
                                        </p:tgtEl>
                                      </p:cBhvr>
                                    </p:animEffect>
                                  </p:childTnLst>
                                </p:cTn>
                              </p:par>
                              <p:par>
                                <p:cTn id="22" presetID="10" presetClass="entr" presetSubtype="0" fill="hold" nodeType="withEffect">
                                  <p:stCondLst>
                                    <p:cond delay="0"/>
                                  </p:stCondLst>
                                  <p:childTnLst>
                                    <p:set>
                                      <p:cBhvr>
                                        <p:cTn id="23" dur="1" fill="hold">
                                          <p:stCondLst>
                                            <p:cond delay="0"/>
                                          </p:stCondLst>
                                        </p:cTn>
                                        <p:tgtEl>
                                          <p:spTgt spid="192"/>
                                        </p:tgtEl>
                                        <p:attrNameLst>
                                          <p:attrName>style.visibility</p:attrName>
                                        </p:attrNameLst>
                                      </p:cBhvr>
                                      <p:to>
                                        <p:strVal val="visible"/>
                                      </p:to>
                                    </p:set>
                                    <p:animEffect transition="in" filter="fade">
                                      <p:cBhvr>
                                        <p:cTn id="24" dur="1000"/>
                                        <p:tgtEl>
                                          <p:spTgt spid="192"/>
                                        </p:tgtEl>
                                      </p:cBhvr>
                                    </p:animEffect>
                                  </p:childTnLst>
                                </p:cTn>
                              </p:par>
                              <p:par>
                                <p:cTn id="25" presetID="10"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Neighbourhood Analysis - Scatter Graph</a:t>
            </a:r>
            <a:endParaRPr/>
          </a:p>
        </p:txBody>
      </p:sp>
      <p:sp>
        <p:nvSpPr>
          <p:cNvPr id="198" name="Google Shape;198;p30"/>
          <p:cNvSpPr txBox="1"/>
          <p:nvPr/>
        </p:nvSpPr>
        <p:spPr>
          <a:xfrm>
            <a:off x="3252750" y="1113925"/>
            <a:ext cx="26385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Economica"/>
                <a:ea typeface="Economica"/>
                <a:cs typeface="Economica"/>
                <a:sym typeface="Economica"/>
              </a:rPr>
              <a:t>Overall distribution of listings across Seattle</a:t>
            </a:r>
            <a:endParaRPr>
              <a:latin typeface="Economica"/>
              <a:ea typeface="Economica"/>
              <a:cs typeface="Economica"/>
              <a:sym typeface="Economica"/>
            </a:endParaRPr>
          </a:p>
        </p:txBody>
      </p:sp>
      <p:pic>
        <p:nvPicPr>
          <p:cNvPr id="199" name="Google Shape;199;p30"/>
          <p:cNvPicPr preferRelativeResize="0"/>
          <p:nvPr/>
        </p:nvPicPr>
        <p:blipFill>
          <a:blip r:embed="rId3">
            <a:alphaModFix/>
          </a:blip>
          <a:stretch>
            <a:fillRect/>
          </a:stretch>
        </p:blipFill>
        <p:spPr>
          <a:xfrm>
            <a:off x="251225" y="1755350"/>
            <a:ext cx="3203951" cy="2959525"/>
          </a:xfrm>
          <a:prstGeom prst="rect">
            <a:avLst/>
          </a:prstGeom>
          <a:noFill/>
          <a:ln>
            <a:noFill/>
          </a:ln>
        </p:spPr>
      </p:pic>
      <p:pic>
        <p:nvPicPr>
          <p:cNvPr id="200" name="Google Shape;200;p30"/>
          <p:cNvPicPr preferRelativeResize="0"/>
          <p:nvPr/>
        </p:nvPicPr>
        <p:blipFill>
          <a:blip r:embed="rId4">
            <a:alphaModFix/>
          </a:blip>
          <a:stretch>
            <a:fillRect/>
          </a:stretch>
        </p:blipFill>
        <p:spPr>
          <a:xfrm>
            <a:off x="3836175" y="1611475"/>
            <a:ext cx="5322868" cy="2874800"/>
          </a:xfrm>
          <a:prstGeom prst="rect">
            <a:avLst/>
          </a:prstGeom>
          <a:noFill/>
          <a:ln>
            <a:noFill/>
          </a:ln>
        </p:spPr>
      </p:pic>
      <p:sp>
        <p:nvSpPr>
          <p:cNvPr id="201" name="Google Shape;201;p30"/>
          <p:cNvSpPr/>
          <p:nvPr/>
        </p:nvSpPr>
        <p:spPr>
          <a:xfrm rot="-2470738">
            <a:off x="1975048" y="3112614"/>
            <a:ext cx="464754" cy="1183361"/>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rot="10800000">
            <a:off x="8742325" y="3098788"/>
            <a:ext cx="741000" cy="774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8271084" y="3098910"/>
            <a:ext cx="471000" cy="77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1779283">
            <a:off x="6365463" y="3252555"/>
            <a:ext cx="378356" cy="1229511"/>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rot="-2700000">
            <a:off x="1478766" y="3035920"/>
            <a:ext cx="464569" cy="398384"/>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rot="-2700000">
            <a:off x="5964066" y="3077595"/>
            <a:ext cx="464569" cy="398384"/>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8271075" y="3462801"/>
            <a:ext cx="471000" cy="1191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rot="10800000">
            <a:off x="8742325" y="3483638"/>
            <a:ext cx="741000" cy="77400"/>
          </a:xfrm>
          <a:prstGeom prst="rightArrow">
            <a:avLst>
              <a:gd name="adj1" fmla="val 50000"/>
              <a:gd name="adj2" fmla="val 50000"/>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1000"/>
                                        <p:tgtEl>
                                          <p:spTgt spid="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animEffect transition="in" filter="fade">
                                      <p:cBhvr>
                                        <p:cTn id="15" dur="1000"/>
                                        <p:tgtEl>
                                          <p:spTgt spid="202"/>
                                        </p:tgtEl>
                                      </p:cBhvr>
                                    </p:animEffect>
                                  </p:childTnLst>
                                </p:cTn>
                              </p:par>
                              <p:par>
                                <p:cTn id="16" presetID="10" presetClass="entr" presetSubtype="0" fill="hold" nodeType="with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fade">
                                      <p:cBhvr>
                                        <p:cTn id="18" dur="1000"/>
                                        <p:tgtEl>
                                          <p:spTgt spid="203"/>
                                        </p:tgtEl>
                                      </p:cBhvr>
                                    </p:animEffect>
                                  </p:childTnLst>
                                </p:cTn>
                              </p:par>
                              <p:par>
                                <p:cTn id="19" presetID="10"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000"/>
                                        <p:tgtEl>
                                          <p:spTgt spid="201"/>
                                        </p:tgtEl>
                                      </p:cBhvr>
                                    </p:animEffect>
                                  </p:childTnLst>
                                </p:cTn>
                              </p:par>
                              <p:par>
                                <p:cTn id="22" presetID="10" presetClass="entr" presetSubtype="0" fill="hold" nodeType="with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fade">
                                      <p:cBhvr>
                                        <p:cTn id="24" dur="10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0"/>
                                        <p:tgtEl>
                                          <p:spTgt spid="205"/>
                                        </p:tgtEl>
                                      </p:cBhvr>
                                    </p:animEffect>
                                  </p:childTnLst>
                                </p:cTn>
                              </p:par>
                              <p:par>
                                <p:cTn id="30" presetID="10" presetClass="entr" presetSubtype="0" fill="hold" nodeType="withEffect">
                                  <p:stCondLst>
                                    <p:cond delay="0"/>
                                  </p:stCondLst>
                                  <p:childTnLst>
                                    <p:set>
                                      <p:cBhvr>
                                        <p:cTn id="31" dur="1" fill="hold">
                                          <p:stCondLst>
                                            <p:cond delay="0"/>
                                          </p:stCondLst>
                                        </p:cTn>
                                        <p:tgtEl>
                                          <p:spTgt spid="206"/>
                                        </p:tgtEl>
                                        <p:attrNameLst>
                                          <p:attrName>style.visibility</p:attrName>
                                        </p:attrNameLst>
                                      </p:cBhvr>
                                      <p:to>
                                        <p:strVal val="visible"/>
                                      </p:to>
                                    </p:set>
                                    <p:animEffect transition="in" filter="fade">
                                      <p:cBhvr>
                                        <p:cTn id="32" dur="1000"/>
                                        <p:tgtEl>
                                          <p:spTgt spid="206"/>
                                        </p:tgtEl>
                                      </p:cBhvr>
                                    </p:animEffect>
                                  </p:childTnLst>
                                </p:cTn>
                              </p:par>
                              <p:par>
                                <p:cTn id="33" presetID="10" presetClass="entr" presetSubtype="0" fill="hold" nodeType="with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1000"/>
                                        <p:tgtEl>
                                          <p:spTgt spid="208"/>
                                        </p:tgtEl>
                                      </p:cBhvr>
                                    </p:animEffect>
                                  </p:childTnLst>
                                </p:cTn>
                              </p:par>
                              <p:par>
                                <p:cTn id="36" presetID="10" presetClass="entr" presetSubtype="0" fill="hold" nodeType="withEffect">
                                  <p:stCondLst>
                                    <p:cond delay="0"/>
                                  </p:stCondLst>
                                  <p:childTnLst>
                                    <p:set>
                                      <p:cBhvr>
                                        <p:cTn id="37" dur="1" fill="hold">
                                          <p:stCondLst>
                                            <p:cond delay="0"/>
                                          </p:stCondLst>
                                        </p:cTn>
                                        <p:tgtEl>
                                          <p:spTgt spid="207"/>
                                        </p:tgtEl>
                                        <p:attrNameLst>
                                          <p:attrName>style.visibility</p:attrName>
                                        </p:attrNameLst>
                                      </p:cBhvr>
                                      <p:to>
                                        <p:strVal val="visible"/>
                                      </p:to>
                                    </p:set>
                                    <p:animEffect transition="in" filter="fade">
                                      <p:cBhvr>
                                        <p:cTn id="38"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 Host Analysis - Scatter Graph</a:t>
            </a:r>
            <a:endParaRPr/>
          </a:p>
        </p:txBody>
      </p:sp>
      <p:sp>
        <p:nvSpPr>
          <p:cNvPr id="214" name="Google Shape;214;p31"/>
          <p:cNvSpPr txBox="1"/>
          <p:nvPr/>
        </p:nvSpPr>
        <p:spPr>
          <a:xfrm>
            <a:off x="2293125" y="1342125"/>
            <a:ext cx="11250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Economica"/>
                <a:ea typeface="Economica"/>
                <a:cs typeface="Economica"/>
                <a:sym typeface="Economica"/>
              </a:rPr>
              <a:t>High number of Listings </a:t>
            </a:r>
            <a:endParaRPr>
              <a:latin typeface="Economica"/>
              <a:ea typeface="Economica"/>
              <a:cs typeface="Economica"/>
              <a:sym typeface="Economica"/>
            </a:endParaRPr>
          </a:p>
        </p:txBody>
      </p:sp>
      <p:sp>
        <p:nvSpPr>
          <p:cNvPr id="215" name="Google Shape;215;p31"/>
          <p:cNvSpPr/>
          <p:nvPr/>
        </p:nvSpPr>
        <p:spPr>
          <a:xfrm>
            <a:off x="4057575" y="1500225"/>
            <a:ext cx="664500" cy="214200"/>
          </a:xfrm>
          <a:prstGeom prst="rightArrow">
            <a:avLst>
              <a:gd name="adj1" fmla="val 50000"/>
              <a:gd name="adj2" fmla="val 100116"/>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txBox="1"/>
          <p:nvPr/>
        </p:nvSpPr>
        <p:spPr>
          <a:xfrm>
            <a:off x="5075775" y="1323525"/>
            <a:ext cx="2389500" cy="5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Economica"/>
                <a:ea typeface="Economica"/>
                <a:cs typeface="Economica"/>
                <a:sym typeface="Economica"/>
              </a:rPr>
              <a:t>Able to provide apartments at cheaper rates due to economies of scale</a:t>
            </a:r>
            <a:endParaRPr>
              <a:latin typeface="Economica"/>
              <a:ea typeface="Economica"/>
              <a:cs typeface="Economica"/>
              <a:sym typeface="Economica"/>
            </a:endParaRPr>
          </a:p>
        </p:txBody>
      </p:sp>
      <p:pic>
        <p:nvPicPr>
          <p:cNvPr id="217" name="Google Shape;217;p31"/>
          <p:cNvPicPr preferRelativeResize="0"/>
          <p:nvPr/>
        </p:nvPicPr>
        <p:blipFill>
          <a:blip r:embed="rId3">
            <a:alphaModFix/>
          </a:blip>
          <a:stretch>
            <a:fillRect/>
          </a:stretch>
        </p:blipFill>
        <p:spPr>
          <a:xfrm>
            <a:off x="2264975" y="2067425"/>
            <a:ext cx="4614050" cy="2966175"/>
          </a:xfrm>
          <a:prstGeom prst="rect">
            <a:avLst/>
          </a:prstGeom>
          <a:noFill/>
          <a:ln>
            <a:noFill/>
          </a:ln>
        </p:spPr>
      </p:pic>
      <p:sp>
        <p:nvSpPr>
          <p:cNvPr id="218" name="Google Shape;218;p31"/>
          <p:cNvSpPr/>
          <p:nvPr/>
        </p:nvSpPr>
        <p:spPr>
          <a:xfrm>
            <a:off x="2882500" y="4061225"/>
            <a:ext cx="1339500" cy="35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10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fade">
                                      <p:cBhvr>
                                        <p:cTn id="13" dur="1000"/>
                                        <p:tgtEl>
                                          <p:spTgt spid="2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1000"/>
                                        <p:tgtEl>
                                          <p:spTgt spid="21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18"/>
                                        </p:tgtEl>
                                        <p:attrNameLst>
                                          <p:attrName>style.visibility</p:attrName>
                                        </p:attrNameLst>
                                      </p:cBhvr>
                                      <p:to>
                                        <p:strVal val="visible"/>
                                      </p:to>
                                    </p:set>
                                    <p:animEffect transition="in" filter="fade">
                                      <p:cBhvr>
                                        <p:cTn id="22" dur="1"/>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formulation</a:t>
            </a:r>
            <a:endParaRPr/>
          </a:p>
        </p:txBody>
      </p:sp>
      <p:pic>
        <p:nvPicPr>
          <p:cNvPr id="69" name="Google Shape;69;p14"/>
          <p:cNvPicPr preferRelativeResize="0"/>
          <p:nvPr/>
        </p:nvPicPr>
        <p:blipFill>
          <a:blip r:embed="rId3">
            <a:alphaModFix/>
          </a:blip>
          <a:stretch>
            <a:fillRect/>
          </a:stretch>
        </p:blipFill>
        <p:spPr>
          <a:xfrm>
            <a:off x="1878775" y="1147225"/>
            <a:ext cx="6060401" cy="3402324"/>
          </a:xfrm>
          <a:prstGeom prst="rect">
            <a:avLst/>
          </a:prstGeom>
          <a:noFill/>
          <a:ln>
            <a:noFill/>
          </a:ln>
        </p:spPr>
      </p:pic>
      <p:sp>
        <p:nvSpPr>
          <p:cNvPr id="70" name="Google Shape;70;p14"/>
          <p:cNvSpPr txBox="1"/>
          <p:nvPr/>
        </p:nvSpPr>
        <p:spPr>
          <a:xfrm>
            <a:off x="3042750" y="4660000"/>
            <a:ext cx="4276500" cy="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Tableau dashboard map of superhosts</a:t>
            </a:r>
            <a:endParaRPr b="1">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311700" y="2397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 Host Analysis - Scatter Graph</a:t>
            </a:r>
            <a:endParaRPr/>
          </a:p>
        </p:txBody>
      </p:sp>
      <p:sp>
        <p:nvSpPr>
          <p:cNvPr id="224" name="Google Shape;224;p32"/>
          <p:cNvSpPr txBox="1"/>
          <p:nvPr/>
        </p:nvSpPr>
        <p:spPr>
          <a:xfrm>
            <a:off x="1025350" y="1449275"/>
            <a:ext cx="2861100" cy="36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Economica"/>
                <a:ea typeface="Economica"/>
                <a:cs typeface="Economica"/>
                <a:sym typeface="Economica"/>
              </a:rPr>
              <a:t>Value against Host_total_listings_count</a:t>
            </a:r>
            <a:endParaRPr>
              <a:latin typeface="Economica"/>
              <a:ea typeface="Economica"/>
              <a:cs typeface="Economica"/>
              <a:sym typeface="Economica"/>
            </a:endParaRPr>
          </a:p>
        </p:txBody>
      </p:sp>
      <p:sp>
        <p:nvSpPr>
          <p:cNvPr id="225" name="Google Shape;225;p32"/>
          <p:cNvSpPr txBox="1"/>
          <p:nvPr/>
        </p:nvSpPr>
        <p:spPr>
          <a:xfrm>
            <a:off x="5409163" y="1449275"/>
            <a:ext cx="2861100" cy="36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Economica"/>
                <a:ea typeface="Economica"/>
                <a:cs typeface="Economica"/>
                <a:sym typeface="Economica"/>
              </a:rPr>
              <a:t>Value against Host_response_rate</a:t>
            </a:r>
            <a:endParaRPr>
              <a:latin typeface="Economica"/>
              <a:ea typeface="Economica"/>
              <a:cs typeface="Economica"/>
              <a:sym typeface="Economica"/>
            </a:endParaRPr>
          </a:p>
        </p:txBody>
      </p:sp>
      <p:pic>
        <p:nvPicPr>
          <p:cNvPr id="226" name="Google Shape;226;p32"/>
          <p:cNvPicPr preferRelativeResize="0"/>
          <p:nvPr/>
        </p:nvPicPr>
        <p:blipFill>
          <a:blip r:embed="rId3">
            <a:alphaModFix/>
          </a:blip>
          <a:stretch>
            <a:fillRect/>
          </a:stretch>
        </p:blipFill>
        <p:spPr>
          <a:xfrm>
            <a:off x="233900" y="1791038"/>
            <a:ext cx="4443983" cy="2862072"/>
          </a:xfrm>
          <a:prstGeom prst="rect">
            <a:avLst/>
          </a:prstGeom>
          <a:noFill/>
          <a:ln>
            <a:noFill/>
          </a:ln>
        </p:spPr>
      </p:pic>
      <p:pic>
        <p:nvPicPr>
          <p:cNvPr id="227" name="Google Shape;227;p32"/>
          <p:cNvPicPr preferRelativeResize="0"/>
          <p:nvPr/>
        </p:nvPicPr>
        <p:blipFill>
          <a:blip r:embed="rId4">
            <a:alphaModFix/>
          </a:blip>
          <a:stretch>
            <a:fillRect/>
          </a:stretch>
        </p:blipFill>
        <p:spPr>
          <a:xfrm>
            <a:off x="4616553" y="1792900"/>
            <a:ext cx="4446323" cy="2858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311700" y="-615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Listing Property Analysis</a:t>
            </a:r>
            <a:endParaRPr/>
          </a:p>
        </p:txBody>
      </p:sp>
      <p:pic>
        <p:nvPicPr>
          <p:cNvPr id="233" name="Google Shape;233;p33"/>
          <p:cNvPicPr preferRelativeResize="0"/>
          <p:nvPr/>
        </p:nvPicPr>
        <p:blipFill>
          <a:blip r:embed="rId3">
            <a:alphaModFix/>
          </a:blip>
          <a:stretch>
            <a:fillRect/>
          </a:stretch>
        </p:blipFill>
        <p:spPr>
          <a:xfrm>
            <a:off x="311700" y="651225"/>
            <a:ext cx="8584576" cy="4337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311700" y="9090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Listing Property Analysis</a:t>
            </a:r>
            <a:endParaRPr/>
          </a:p>
        </p:txBody>
      </p:sp>
      <p:pic>
        <p:nvPicPr>
          <p:cNvPr id="239" name="Google Shape;239;p34"/>
          <p:cNvPicPr preferRelativeResize="0"/>
          <p:nvPr/>
        </p:nvPicPr>
        <p:blipFill rotWithShape="1">
          <a:blip r:embed="rId3">
            <a:alphaModFix/>
          </a:blip>
          <a:srcRect t="87827" r="20337"/>
          <a:stretch/>
        </p:blipFill>
        <p:spPr>
          <a:xfrm>
            <a:off x="642575" y="1050475"/>
            <a:ext cx="7801675" cy="1192100"/>
          </a:xfrm>
          <a:prstGeom prst="rect">
            <a:avLst/>
          </a:prstGeom>
          <a:noFill/>
          <a:ln>
            <a:noFill/>
          </a:ln>
        </p:spPr>
      </p:pic>
      <p:pic>
        <p:nvPicPr>
          <p:cNvPr id="240" name="Google Shape;240;p34"/>
          <p:cNvPicPr preferRelativeResize="0"/>
          <p:nvPr/>
        </p:nvPicPr>
        <p:blipFill rotWithShape="1">
          <a:blip r:embed="rId4">
            <a:alphaModFix/>
          </a:blip>
          <a:srcRect t="87919" r="20248"/>
          <a:stretch/>
        </p:blipFill>
        <p:spPr>
          <a:xfrm>
            <a:off x="637014" y="2262900"/>
            <a:ext cx="7869950" cy="1192100"/>
          </a:xfrm>
          <a:prstGeom prst="rect">
            <a:avLst/>
          </a:prstGeom>
          <a:noFill/>
          <a:ln>
            <a:noFill/>
          </a:ln>
        </p:spPr>
      </p:pic>
      <p:grpSp>
        <p:nvGrpSpPr>
          <p:cNvPr id="241" name="Google Shape;241;p34"/>
          <p:cNvGrpSpPr/>
          <p:nvPr/>
        </p:nvGrpSpPr>
        <p:grpSpPr>
          <a:xfrm>
            <a:off x="3788388" y="3475325"/>
            <a:ext cx="1567200" cy="1339500"/>
            <a:chOff x="7428250" y="3321850"/>
            <a:chExt cx="1567200" cy="1339500"/>
          </a:xfrm>
        </p:grpSpPr>
        <p:sp>
          <p:nvSpPr>
            <p:cNvPr id="242" name="Google Shape;242;p34"/>
            <p:cNvSpPr txBox="1"/>
            <p:nvPr/>
          </p:nvSpPr>
          <p:spPr>
            <a:xfrm>
              <a:off x="7428250" y="3321850"/>
              <a:ext cx="1567200" cy="13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latin typeface="Economica"/>
                  <a:ea typeface="Economica"/>
                  <a:cs typeface="Economica"/>
                  <a:sym typeface="Economica"/>
                </a:rPr>
                <a:t>Legends</a:t>
              </a:r>
              <a:r>
                <a:rPr lang="en">
                  <a:latin typeface="Economica"/>
                  <a:ea typeface="Economica"/>
                  <a:cs typeface="Economica"/>
                  <a:sym typeface="Economica"/>
                </a:rPr>
                <a:t>:</a:t>
              </a:r>
              <a:endParaRPr>
                <a:latin typeface="Economica"/>
                <a:ea typeface="Economica"/>
                <a:cs typeface="Economica"/>
                <a:sym typeface="Economica"/>
              </a:endParaRPr>
            </a:p>
            <a:p>
              <a:pPr marL="0" lvl="0" indent="0" algn="ctr" rtl="0">
                <a:lnSpc>
                  <a:spcPct val="150000"/>
                </a:lnSpc>
                <a:spcBef>
                  <a:spcPts val="0"/>
                </a:spcBef>
                <a:spcAft>
                  <a:spcPts val="0"/>
                </a:spcAft>
                <a:buNone/>
              </a:pPr>
              <a:r>
                <a:rPr lang="en">
                  <a:solidFill>
                    <a:srgbClr val="FFFF00"/>
                  </a:solidFill>
                  <a:latin typeface="Economica"/>
                  <a:ea typeface="Economica"/>
                  <a:cs typeface="Economica"/>
                  <a:sym typeface="Economica"/>
                </a:rPr>
                <a:t> </a:t>
              </a:r>
              <a:r>
                <a:rPr lang="en">
                  <a:latin typeface="Economica"/>
                  <a:ea typeface="Economica"/>
                  <a:cs typeface="Economica"/>
                  <a:sym typeface="Economica"/>
                </a:rPr>
                <a:t>: Very Worth</a:t>
              </a:r>
              <a:endParaRPr>
                <a:latin typeface="Economica"/>
                <a:ea typeface="Economica"/>
                <a:cs typeface="Economica"/>
                <a:sym typeface="Economica"/>
              </a:endParaRPr>
            </a:p>
            <a:p>
              <a:pPr marL="0" lvl="0" indent="457200" algn="l" rtl="0">
                <a:lnSpc>
                  <a:spcPct val="150000"/>
                </a:lnSpc>
                <a:spcBef>
                  <a:spcPts val="0"/>
                </a:spcBef>
                <a:spcAft>
                  <a:spcPts val="0"/>
                </a:spcAft>
                <a:buNone/>
              </a:pPr>
              <a:r>
                <a:rPr lang="en">
                  <a:solidFill>
                    <a:srgbClr val="FF0000"/>
                  </a:solidFill>
                  <a:latin typeface="Economica"/>
                  <a:ea typeface="Economica"/>
                  <a:cs typeface="Economica"/>
                  <a:sym typeface="Economica"/>
                </a:rPr>
                <a:t> </a:t>
              </a:r>
              <a:r>
                <a:rPr lang="en">
                  <a:latin typeface="Economica"/>
                  <a:ea typeface="Economica"/>
                  <a:cs typeface="Economica"/>
                  <a:sym typeface="Economica"/>
                </a:rPr>
                <a:t>: Worth</a:t>
              </a:r>
              <a:endParaRPr>
                <a:latin typeface="Economica"/>
                <a:ea typeface="Economica"/>
                <a:cs typeface="Economica"/>
                <a:sym typeface="Economica"/>
              </a:endParaRPr>
            </a:p>
            <a:p>
              <a:pPr marL="0" lvl="0" indent="0" algn="ctr" rtl="0">
                <a:lnSpc>
                  <a:spcPct val="150000"/>
                </a:lnSpc>
                <a:spcBef>
                  <a:spcPts val="0"/>
                </a:spcBef>
                <a:spcAft>
                  <a:spcPts val="0"/>
                </a:spcAft>
                <a:buNone/>
              </a:pPr>
              <a:r>
                <a:rPr lang="en">
                  <a:latin typeface="Economica"/>
                  <a:ea typeface="Economica"/>
                  <a:cs typeface="Economica"/>
                  <a:sym typeface="Economica"/>
                </a:rPr>
                <a:t>: Not Worth</a:t>
              </a:r>
              <a:endParaRPr>
                <a:latin typeface="Economica"/>
                <a:ea typeface="Economica"/>
                <a:cs typeface="Economica"/>
                <a:sym typeface="Economica"/>
              </a:endParaRPr>
            </a:p>
          </p:txBody>
        </p:sp>
        <p:sp>
          <p:nvSpPr>
            <p:cNvPr id="243" name="Google Shape;243;p34"/>
            <p:cNvSpPr/>
            <p:nvPr/>
          </p:nvSpPr>
          <p:spPr>
            <a:xfrm>
              <a:off x="7728650" y="3784125"/>
              <a:ext cx="120600" cy="126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7728650" y="4427125"/>
              <a:ext cx="120600" cy="126300"/>
            </a:xfrm>
            <a:prstGeom prst="ellipse">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7728650" y="4105613"/>
              <a:ext cx="120600" cy="126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4"/>
          <p:cNvSpPr/>
          <p:nvPr/>
        </p:nvSpPr>
        <p:spPr>
          <a:xfrm>
            <a:off x="6796975" y="1159475"/>
            <a:ext cx="345600" cy="273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5149450" y="1159475"/>
            <a:ext cx="229500" cy="273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2711350" y="2370850"/>
            <a:ext cx="88200" cy="273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4966675" y="2317400"/>
            <a:ext cx="147300" cy="273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6958125" y="1446575"/>
            <a:ext cx="450600" cy="27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4339825" y="2659000"/>
            <a:ext cx="147300" cy="3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5248525" y="1512125"/>
            <a:ext cx="229500" cy="27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13500" y="2649775"/>
            <a:ext cx="147300" cy="3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4364225" y="1159475"/>
            <a:ext cx="229500" cy="273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4364225" y="1512125"/>
            <a:ext cx="698400" cy="27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1809400" y="1308050"/>
            <a:ext cx="229500" cy="273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1000"/>
                                        <p:tgtEl>
                                          <p:spTgt spid="247"/>
                                        </p:tgtEl>
                                      </p:cBhvr>
                                    </p:animEffect>
                                  </p:childTnLst>
                                </p:cTn>
                              </p:par>
                              <p:par>
                                <p:cTn id="11" presetID="10" presetClass="entr" presetSubtype="0" fill="hold" nodeType="withEffect">
                                  <p:stCondLst>
                                    <p:cond delay="0"/>
                                  </p:stCondLst>
                                  <p:childTnLst>
                                    <p:set>
                                      <p:cBhvr>
                                        <p:cTn id="12" dur="1" fill="hold">
                                          <p:stCondLst>
                                            <p:cond delay="0"/>
                                          </p:stCondLst>
                                        </p:cTn>
                                        <p:tgtEl>
                                          <p:spTgt spid="249"/>
                                        </p:tgtEl>
                                        <p:attrNameLst>
                                          <p:attrName>style.visibility</p:attrName>
                                        </p:attrNameLst>
                                      </p:cBhvr>
                                      <p:to>
                                        <p:strVal val="visible"/>
                                      </p:to>
                                    </p:set>
                                    <p:animEffect transition="in" filter="fade">
                                      <p:cBhvr>
                                        <p:cTn id="13" dur="1000"/>
                                        <p:tgtEl>
                                          <p:spTgt spid="249"/>
                                        </p:tgtEl>
                                      </p:cBhvr>
                                    </p:animEffect>
                                  </p:childTnLst>
                                </p:cTn>
                              </p:par>
                              <p:par>
                                <p:cTn id="14" presetID="10" presetClass="entr" presetSubtype="0" fill="hold"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1000"/>
                                        <p:tgtEl>
                                          <p:spTgt spid="254"/>
                                        </p:tgtEl>
                                      </p:cBhvr>
                                    </p:animEffect>
                                  </p:childTnLst>
                                </p:cTn>
                              </p:par>
                              <p:par>
                                <p:cTn id="17" presetID="10" presetClass="entr" presetSubtype="0" fill="hold" nodeType="with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1000"/>
                                        <p:tgtEl>
                                          <p:spTgt spid="2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0"/>
                                        </p:tgtEl>
                                        <p:attrNameLst>
                                          <p:attrName>style.visibility</p:attrName>
                                        </p:attrNameLst>
                                      </p:cBhvr>
                                      <p:to>
                                        <p:strVal val="visible"/>
                                      </p:to>
                                    </p:set>
                                    <p:animEffect transition="in" filter="fade">
                                      <p:cBhvr>
                                        <p:cTn id="24" dur="1000"/>
                                        <p:tgtEl>
                                          <p:spTgt spid="250"/>
                                        </p:tgtEl>
                                      </p:cBhvr>
                                    </p:animEffect>
                                  </p:childTnLst>
                                </p:cTn>
                              </p:par>
                              <p:par>
                                <p:cTn id="25" presetID="10" presetClass="entr" presetSubtype="0" fill="hold" nodeType="withEffect">
                                  <p:stCondLst>
                                    <p:cond delay="0"/>
                                  </p:stCondLst>
                                  <p:childTnLst>
                                    <p:set>
                                      <p:cBhvr>
                                        <p:cTn id="26" dur="1" fill="hold">
                                          <p:stCondLst>
                                            <p:cond delay="0"/>
                                          </p:stCondLst>
                                        </p:cTn>
                                        <p:tgtEl>
                                          <p:spTgt spid="251"/>
                                        </p:tgtEl>
                                        <p:attrNameLst>
                                          <p:attrName>style.visibility</p:attrName>
                                        </p:attrNameLst>
                                      </p:cBhvr>
                                      <p:to>
                                        <p:strVal val="visible"/>
                                      </p:to>
                                    </p:set>
                                    <p:animEffect transition="in" filter="fade">
                                      <p:cBhvr>
                                        <p:cTn id="27" dur="1000"/>
                                        <p:tgtEl>
                                          <p:spTgt spid="251"/>
                                        </p:tgtEl>
                                      </p:cBhvr>
                                    </p:animEffect>
                                  </p:childTnLst>
                                </p:cTn>
                              </p:par>
                              <p:par>
                                <p:cTn id="28" presetID="10" presetClass="entr" presetSubtype="0" fill="hold" nodeType="withEffect">
                                  <p:stCondLst>
                                    <p:cond delay="0"/>
                                  </p:stCondLst>
                                  <p:childTnLst>
                                    <p:set>
                                      <p:cBhvr>
                                        <p:cTn id="29" dur="1" fill="hold">
                                          <p:stCondLst>
                                            <p:cond delay="0"/>
                                          </p:stCondLst>
                                        </p:cTn>
                                        <p:tgtEl>
                                          <p:spTgt spid="252"/>
                                        </p:tgtEl>
                                        <p:attrNameLst>
                                          <p:attrName>style.visibility</p:attrName>
                                        </p:attrNameLst>
                                      </p:cBhvr>
                                      <p:to>
                                        <p:strVal val="visible"/>
                                      </p:to>
                                    </p:set>
                                    <p:animEffect transition="in" filter="fade">
                                      <p:cBhvr>
                                        <p:cTn id="30" dur="1000"/>
                                        <p:tgtEl>
                                          <p:spTgt spid="252"/>
                                        </p:tgtEl>
                                      </p:cBhvr>
                                    </p:animEffect>
                                  </p:childTnLst>
                                </p:cTn>
                              </p:par>
                              <p:par>
                                <p:cTn id="31" presetID="10" presetClass="entr" presetSubtype="0" fill="hold" nodeType="withEffect">
                                  <p:stCondLst>
                                    <p:cond delay="0"/>
                                  </p:stCondLst>
                                  <p:childTnLst>
                                    <p:set>
                                      <p:cBhvr>
                                        <p:cTn id="32" dur="1" fill="hold">
                                          <p:stCondLst>
                                            <p:cond delay="0"/>
                                          </p:stCondLst>
                                        </p:cTn>
                                        <p:tgtEl>
                                          <p:spTgt spid="253"/>
                                        </p:tgtEl>
                                        <p:attrNameLst>
                                          <p:attrName>style.visibility</p:attrName>
                                        </p:attrNameLst>
                                      </p:cBhvr>
                                      <p:to>
                                        <p:strVal val="visible"/>
                                      </p:to>
                                    </p:set>
                                    <p:animEffect transition="in" filter="fade">
                                      <p:cBhvr>
                                        <p:cTn id="33" dur="1000"/>
                                        <p:tgtEl>
                                          <p:spTgt spid="253"/>
                                        </p:tgtEl>
                                      </p:cBhvr>
                                    </p:animEffect>
                                  </p:childTnLst>
                                </p:cTn>
                              </p:par>
                              <p:par>
                                <p:cTn id="34" presetID="10" presetClass="entr" presetSubtype="0" fill="hold" nodeType="withEffect">
                                  <p:stCondLst>
                                    <p:cond delay="0"/>
                                  </p:stCondLst>
                                  <p:childTnLst>
                                    <p:set>
                                      <p:cBhvr>
                                        <p:cTn id="35" dur="1" fill="hold">
                                          <p:stCondLst>
                                            <p:cond delay="0"/>
                                          </p:stCondLst>
                                        </p:cTn>
                                        <p:tgtEl>
                                          <p:spTgt spid="255"/>
                                        </p:tgtEl>
                                        <p:attrNameLst>
                                          <p:attrName>style.visibility</p:attrName>
                                        </p:attrNameLst>
                                      </p:cBhvr>
                                      <p:to>
                                        <p:strVal val="visible"/>
                                      </p:to>
                                    </p:set>
                                    <p:animEffect transition="in" filter="fade">
                                      <p:cBhvr>
                                        <p:cTn id="36" dur="1000"/>
                                        <p:tgtEl>
                                          <p:spTgt spid="2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1000"/>
                                        <p:tgtEl>
                                          <p:spTgt spid="256"/>
                                        </p:tgtEl>
                                      </p:cBhvr>
                                    </p:animEffect>
                                  </p:childTnLst>
                                </p:cTn>
                              </p:par>
                              <p:par>
                                <p:cTn id="42" presetID="10" presetClass="exit" presetSubtype="0" fill="hold" nodeType="withEffect">
                                  <p:stCondLst>
                                    <p:cond delay="0"/>
                                  </p:stCondLst>
                                  <p:childTnLst>
                                    <p:animEffect transition="out" filter="fade">
                                      <p:cBhvr>
                                        <p:cTn id="43" dur="1000"/>
                                        <p:tgtEl>
                                          <p:spTgt spid="246"/>
                                        </p:tgtEl>
                                      </p:cBhvr>
                                    </p:animEffect>
                                    <p:set>
                                      <p:cBhvr>
                                        <p:cTn id="44" dur="1" fill="hold">
                                          <p:stCondLst>
                                            <p:cond delay="1000"/>
                                          </p:stCondLst>
                                        </p:cTn>
                                        <p:tgtEl>
                                          <p:spTgt spid="24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247"/>
                                        </p:tgtEl>
                                      </p:cBhvr>
                                    </p:animEffect>
                                    <p:set>
                                      <p:cBhvr>
                                        <p:cTn id="47" dur="1" fill="hold">
                                          <p:stCondLst>
                                            <p:cond delay="1000"/>
                                          </p:stCondLst>
                                        </p:cTn>
                                        <p:tgtEl>
                                          <p:spTgt spid="2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0"/>
                                        <p:tgtEl>
                                          <p:spTgt spid="249"/>
                                        </p:tgtEl>
                                      </p:cBhvr>
                                    </p:animEffect>
                                    <p:set>
                                      <p:cBhvr>
                                        <p:cTn id="50" dur="1" fill="hold">
                                          <p:stCondLst>
                                            <p:cond delay="1000"/>
                                          </p:stCondLst>
                                        </p:cTn>
                                        <p:tgtEl>
                                          <p:spTgt spid="24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1000"/>
                                        <p:tgtEl>
                                          <p:spTgt spid="250"/>
                                        </p:tgtEl>
                                      </p:cBhvr>
                                    </p:animEffect>
                                    <p:set>
                                      <p:cBhvr>
                                        <p:cTn id="53" dur="1" fill="hold">
                                          <p:stCondLst>
                                            <p:cond delay="1000"/>
                                          </p:stCondLst>
                                        </p:cTn>
                                        <p:tgtEl>
                                          <p:spTgt spid="25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51"/>
                                        </p:tgtEl>
                                      </p:cBhvr>
                                    </p:animEffect>
                                    <p:set>
                                      <p:cBhvr>
                                        <p:cTn id="56" dur="1" fill="hold">
                                          <p:stCondLst>
                                            <p:cond delay="1000"/>
                                          </p:stCondLst>
                                        </p:cTn>
                                        <p:tgtEl>
                                          <p:spTgt spid="251"/>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252"/>
                                        </p:tgtEl>
                                      </p:cBhvr>
                                    </p:animEffect>
                                    <p:set>
                                      <p:cBhvr>
                                        <p:cTn id="59" dur="1" fill="hold">
                                          <p:stCondLst>
                                            <p:cond delay="1000"/>
                                          </p:stCondLst>
                                        </p:cTn>
                                        <p:tgtEl>
                                          <p:spTgt spid="25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1000"/>
                                        <p:tgtEl>
                                          <p:spTgt spid="253"/>
                                        </p:tgtEl>
                                      </p:cBhvr>
                                    </p:animEffect>
                                    <p:set>
                                      <p:cBhvr>
                                        <p:cTn id="62" dur="1" fill="hold">
                                          <p:stCondLst>
                                            <p:cond delay="1000"/>
                                          </p:stCondLst>
                                        </p:cTn>
                                        <p:tgtEl>
                                          <p:spTgt spid="25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1000"/>
                                        <p:tgtEl>
                                          <p:spTgt spid="254"/>
                                        </p:tgtEl>
                                      </p:cBhvr>
                                    </p:animEffect>
                                    <p:set>
                                      <p:cBhvr>
                                        <p:cTn id="65" dur="1" fill="hold">
                                          <p:stCondLst>
                                            <p:cond delay="1000"/>
                                          </p:stCondLst>
                                        </p:cTn>
                                        <p:tgtEl>
                                          <p:spTgt spid="25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1000"/>
                                        <p:tgtEl>
                                          <p:spTgt spid="255"/>
                                        </p:tgtEl>
                                      </p:cBhvr>
                                    </p:animEffect>
                                    <p:set>
                                      <p:cBhvr>
                                        <p:cTn id="68" dur="1" fill="hold">
                                          <p:stCondLst>
                                            <p:cond delay="1000"/>
                                          </p:stCondLst>
                                        </p:cTn>
                                        <p:tgtEl>
                                          <p:spTgt spid="255"/>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1000"/>
                                        <p:tgtEl>
                                          <p:spTgt spid="248"/>
                                        </p:tgtEl>
                                      </p:cBhvr>
                                    </p:animEffect>
                                    <p:set>
                                      <p:cBhvr>
                                        <p:cTn id="71" dur="1" fill="hold">
                                          <p:stCondLst>
                                            <p:cond delay="1000"/>
                                          </p:stCondLst>
                                        </p:cTn>
                                        <p:tgtEl>
                                          <p:spTgt spid="2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Engineering</a:t>
            </a:r>
            <a:endParaRPr/>
          </a:p>
        </p:txBody>
      </p:sp>
      <p:sp>
        <p:nvSpPr>
          <p:cNvPr id="262" name="Google Shape;262;p35"/>
          <p:cNvSpPr txBox="1"/>
          <p:nvPr/>
        </p:nvSpPr>
        <p:spPr>
          <a:xfrm>
            <a:off x="364250" y="1347025"/>
            <a:ext cx="7759500" cy="15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latin typeface="Economica"/>
                <a:ea typeface="Economica"/>
                <a:cs typeface="Economica"/>
                <a:sym typeface="Economica"/>
              </a:rPr>
              <a:t>Continuous Features:</a:t>
            </a:r>
            <a:br>
              <a:rPr lang="en">
                <a:latin typeface="Economica"/>
                <a:ea typeface="Economica"/>
                <a:cs typeface="Economica"/>
                <a:sym typeface="Economica"/>
              </a:rPr>
            </a:br>
            <a:endParaRPr>
              <a:latin typeface="Economica"/>
              <a:ea typeface="Economica"/>
              <a:cs typeface="Economica"/>
              <a:sym typeface="Economica"/>
            </a:endParaRPr>
          </a:p>
          <a:p>
            <a:pPr marL="457200" lvl="0" indent="-317500" algn="l" rtl="0">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host_response_rate x host_acceptance_rate: </a:t>
            </a:r>
            <a:r>
              <a:rPr lang="en" b="1">
                <a:solidFill>
                  <a:schemeClr val="dk1"/>
                </a:solidFill>
                <a:highlight>
                  <a:srgbClr val="FFFFFF"/>
                </a:highlight>
                <a:latin typeface="Economica"/>
                <a:ea typeface="Economica"/>
                <a:cs typeface="Economica"/>
                <a:sym typeface="Economica"/>
              </a:rPr>
              <a:t>Host acceptance frequency</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number_of_reviews x host_listings_count: </a:t>
            </a:r>
            <a:r>
              <a:rPr lang="en" b="1">
                <a:solidFill>
                  <a:schemeClr val="dk1"/>
                </a:solidFill>
                <a:highlight>
                  <a:srgbClr val="FFFFFF"/>
                </a:highlight>
                <a:latin typeface="Economica"/>
                <a:ea typeface="Economica"/>
                <a:cs typeface="Economica"/>
                <a:sym typeface="Economica"/>
              </a:rPr>
              <a:t>Review frequency of host listing</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cleaning_fee x security_deposit: </a:t>
            </a:r>
            <a:r>
              <a:rPr lang="en" b="1">
                <a:solidFill>
                  <a:schemeClr val="dk1"/>
                </a:solidFill>
                <a:highlight>
                  <a:srgbClr val="FFFFFF"/>
                </a:highlight>
                <a:latin typeface="Economica"/>
                <a:ea typeface="Economica"/>
                <a:cs typeface="Economica"/>
                <a:sym typeface="Economica"/>
              </a:rPr>
              <a:t>Fee charge</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reviews_per_month / number_of_reviews: </a:t>
            </a:r>
            <a:r>
              <a:rPr lang="en" b="1">
                <a:solidFill>
                  <a:schemeClr val="dk1"/>
                </a:solidFill>
                <a:highlight>
                  <a:srgbClr val="FFFFFF"/>
                </a:highlight>
                <a:latin typeface="Economica"/>
                <a:ea typeface="Economica"/>
                <a:cs typeface="Economica"/>
                <a:sym typeface="Economica"/>
              </a:rPr>
              <a:t>Gives weights to recent listings and reviews</a:t>
            </a:r>
            <a:endParaRPr>
              <a:solidFill>
                <a:schemeClr val="dk1"/>
              </a:solidFill>
              <a:highlight>
                <a:srgbClr val="FFFFFF"/>
              </a:highlight>
              <a:latin typeface="Economica"/>
              <a:ea typeface="Economica"/>
              <a:cs typeface="Economica"/>
              <a:sym typeface="Economica"/>
            </a:endParaRPr>
          </a:p>
          <a:p>
            <a:pPr marL="0" lvl="0" indent="0" algn="l" rtl="0">
              <a:spcBef>
                <a:spcPts val="700"/>
              </a:spcBef>
              <a:spcAft>
                <a:spcPts val="0"/>
              </a:spcAft>
              <a:buNone/>
            </a:pPr>
            <a:endParaRPr>
              <a:latin typeface="Economica"/>
              <a:ea typeface="Economica"/>
              <a:cs typeface="Economica"/>
              <a:sym typeface="Economica"/>
            </a:endParaRPr>
          </a:p>
        </p:txBody>
      </p:sp>
      <p:sp>
        <p:nvSpPr>
          <p:cNvPr id="263" name="Google Shape;263;p35"/>
          <p:cNvSpPr txBox="1"/>
          <p:nvPr/>
        </p:nvSpPr>
        <p:spPr>
          <a:xfrm>
            <a:off x="364250" y="2945350"/>
            <a:ext cx="7759500" cy="15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highlight>
                  <a:srgbClr val="FFFFFF"/>
                </a:highlight>
                <a:latin typeface="Economica"/>
                <a:ea typeface="Economica"/>
                <a:cs typeface="Economica"/>
                <a:sym typeface="Economica"/>
              </a:rPr>
              <a:t>Discrete features</a:t>
            </a:r>
            <a:endParaRPr b="1" u="sng">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110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Kitchen x Hot Tub</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Kitchen x Gym</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Gym x Hot Tub</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Air Conditioning x Heating</a:t>
            </a:r>
            <a:endParaRPr b="1">
              <a:solidFill>
                <a:schemeClr val="dk1"/>
              </a:solidFill>
              <a:highlight>
                <a:srgbClr val="FFFFFF"/>
              </a:highlight>
              <a:latin typeface="Economica"/>
              <a:ea typeface="Economica"/>
              <a:cs typeface="Economica"/>
              <a:sym typeface="Economica"/>
            </a:endParaRPr>
          </a:p>
          <a:p>
            <a:pPr marL="457200" lvl="0" indent="-317500" algn="l" rtl="0">
              <a:lnSpc>
                <a:spcPct val="115000"/>
              </a:lnSpc>
              <a:spcBef>
                <a:spcPts val="0"/>
              </a:spcBef>
              <a:spcAft>
                <a:spcPts val="0"/>
              </a:spcAft>
              <a:buClr>
                <a:schemeClr val="dk1"/>
              </a:buClr>
              <a:buSzPts val="1400"/>
              <a:buFont typeface="Economica"/>
              <a:buAutoNum type="arabicPeriod"/>
            </a:pPr>
            <a:r>
              <a:rPr lang="en">
                <a:solidFill>
                  <a:schemeClr val="dk1"/>
                </a:solidFill>
                <a:highlight>
                  <a:srgbClr val="FFFFFF"/>
                </a:highlight>
                <a:latin typeface="Economica"/>
                <a:ea typeface="Economica"/>
                <a:cs typeface="Economica"/>
                <a:sym typeface="Economica"/>
              </a:rPr>
              <a:t>Pool x Hot Tub</a:t>
            </a:r>
            <a:endParaRPr b="1">
              <a:solidFill>
                <a:schemeClr val="dk1"/>
              </a:solidFill>
              <a:highlight>
                <a:srgbClr val="FFFFFF"/>
              </a:highlight>
              <a:latin typeface="Economica"/>
              <a:ea typeface="Economica"/>
              <a:cs typeface="Economica"/>
              <a:sym typeface="Economica"/>
            </a:endParaRPr>
          </a:p>
          <a:p>
            <a:pPr marL="0" lvl="0" indent="0" algn="l" rtl="0">
              <a:lnSpc>
                <a:spcPct val="115000"/>
              </a:lnSpc>
              <a:spcBef>
                <a:spcPts val="1100"/>
              </a:spcBef>
              <a:spcAft>
                <a:spcPts val="0"/>
              </a:spcAft>
              <a:buNone/>
            </a:pPr>
            <a:endParaRPr>
              <a:solidFill>
                <a:schemeClr val="dk1"/>
              </a:solidFill>
              <a:highlight>
                <a:srgbClr val="FFFFFF"/>
              </a:highlight>
              <a:latin typeface="Economica"/>
              <a:ea typeface="Economica"/>
              <a:cs typeface="Economica"/>
              <a:sym typeface="Economica"/>
            </a:endParaRPr>
          </a:p>
          <a:p>
            <a:pPr marL="0" lvl="0" indent="0" algn="l" rtl="0">
              <a:spcBef>
                <a:spcPts val="700"/>
              </a:spcBef>
              <a:spcAft>
                <a:spcPts val="0"/>
              </a:spcAft>
              <a:buNone/>
            </a:pPr>
            <a:endParaRPr>
              <a:latin typeface="Economica"/>
              <a:ea typeface="Economica"/>
              <a:cs typeface="Economica"/>
              <a:sym typeface="Economica"/>
            </a:endParaRPr>
          </a:p>
        </p:txBody>
      </p:sp>
      <p:pic>
        <p:nvPicPr>
          <p:cNvPr id="264" name="Google Shape;264;p35"/>
          <p:cNvPicPr preferRelativeResize="0"/>
          <p:nvPr/>
        </p:nvPicPr>
        <p:blipFill>
          <a:blip r:embed="rId3">
            <a:alphaModFix/>
          </a:blip>
          <a:stretch>
            <a:fillRect/>
          </a:stretch>
        </p:blipFill>
        <p:spPr>
          <a:xfrm>
            <a:off x="6102475" y="3096928"/>
            <a:ext cx="2631101" cy="1479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Assumption and Biases</a:t>
            </a:r>
            <a:endParaRPr/>
          </a:p>
        </p:txBody>
      </p:sp>
      <p:sp>
        <p:nvSpPr>
          <p:cNvPr id="270" name="Google Shape;270;p36"/>
          <p:cNvSpPr txBox="1">
            <a:spLocks noGrp="1"/>
          </p:cNvSpPr>
          <p:nvPr>
            <p:ph type="body" idx="1"/>
          </p:nvPr>
        </p:nvSpPr>
        <p:spPr>
          <a:xfrm>
            <a:off x="311700" y="1059675"/>
            <a:ext cx="8520600" cy="19977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a:highlight>
                  <a:srgbClr val="FFFFFF"/>
                </a:highlight>
                <a:latin typeface="Economica"/>
                <a:ea typeface="Economica"/>
                <a:cs typeface="Economica"/>
                <a:sym typeface="Economica"/>
              </a:rPr>
              <a:t>Assumptions:</a:t>
            </a:r>
            <a:endParaRPr>
              <a:highlight>
                <a:srgbClr val="FFFFFF"/>
              </a:highlight>
              <a:latin typeface="Economica"/>
              <a:ea typeface="Economica"/>
              <a:cs typeface="Economica"/>
              <a:sym typeface="Economica"/>
            </a:endParaRPr>
          </a:p>
          <a:p>
            <a:pPr marL="457200" lvl="0" indent="-342900" algn="l" rtl="0">
              <a:spcBef>
                <a:spcPts val="1100"/>
              </a:spcBef>
              <a:spcAft>
                <a:spcPts val="0"/>
              </a:spcAft>
              <a:buSzPts val="1800"/>
              <a:buFont typeface="Economica"/>
              <a:buChar char="●"/>
            </a:pPr>
            <a:r>
              <a:rPr lang="en">
                <a:highlight>
                  <a:srgbClr val="FFFFFF"/>
                </a:highlight>
                <a:latin typeface="Economica"/>
                <a:ea typeface="Economica"/>
                <a:cs typeface="Economica"/>
                <a:sym typeface="Economica"/>
              </a:rPr>
              <a:t>The concept of value can be assessed by considering only price and review ratings.</a:t>
            </a:r>
            <a:endParaRPr>
              <a:highlight>
                <a:srgbClr val="FFFFFF"/>
              </a:highlight>
              <a:latin typeface="Economica"/>
              <a:ea typeface="Economica"/>
              <a:cs typeface="Economica"/>
              <a:sym typeface="Economica"/>
            </a:endParaRPr>
          </a:p>
          <a:p>
            <a:pPr marL="457200" lvl="0" indent="-342900" algn="l" rtl="0">
              <a:spcBef>
                <a:spcPts val="0"/>
              </a:spcBef>
              <a:spcAft>
                <a:spcPts val="0"/>
              </a:spcAft>
              <a:buSzPts val="1800"/>
              <a:buFont typeface="Economica"/>
              <a:buChar char="●"/>
            </a:pPr>
            <a:r>
              <a:rPr lang="en">
                <a:highlight>
                  <a:srgbClr val="FFFFFF"/>
                </a:highlight>
                <a:latin typeface="Economica"/>
                <a:ea typeface="Economica"/>
                <a:cs typeface="Economica"/>
                <a:sym typeface="Economica"/>
              </a:rPr>
              <a:t>The distribution from the dataset is representative of the population.</a:t>
            </a:r>
            <a:endParaRPr>
              <a:highlight>
                <a:srgbClr val="FFFFFF"/>
              </a:highlight>
              <a:latin typeface="Economica"/>
              <a:ea typeface="Economica"/>
              <a:cs typeface="Economica"/>
              <a:sym typeface="Economica"/>
            </a:endParaRPr>
          </a:p>
          <a:p>
            <a:pPr marL="457200" marR="0" lvl="0" indent="-342900" algn="l" rtl="0">
              <a:lnSpc>
                <a:spcPct val="115000"/>
              </a:lnSpc>
              <a:spcBef>
                <a:spcPts val="0"/>
              </a:spcBef>
              <a:spcAft>
                <a:spcPts val="0"/>
              </a:spcAft>
              <a:buSzPts val="1800"/>
              <a:buFont typeface="Economica"/>
              <a:buChar char="●"/>
            </a:pPr>
            <a:r>
              <a:rPr lang="en">
                <a:highlight>
                  <a:srgbClr val="FFFFFF"/>
                </a:highlight>
                <a:latin typeface="Economica"/>
                <a:ea typeface="Economica"/>
                <a:cs typeface="Economica"/>
                <a:sym typeface="Economica"/>
              </a:rPr>
              <a:t>Listings are informative enough.</a:t>
            </a:r>
            <a:endParaRPr>
              <a:highlight>
                <a:srgbClr val="FFFFFF"/>
              </a:highlight>
              <a:latin typeface="Economica"/>
              <a:ea typeface="Economica"/>
              <a:cs typeface="Economica"/>
              <a:sym typeface="Economica"/>
            </a:endParaRPr>
          </a:p>
        </p:txBody>
      </p:sp>
      <p:sp>
        <p:nvSpPr>
          <p:cNvPr id="271" name="Google Shape;271;p36"/>
          <p:cNvSpPr txBox="1">
            <a:spLocks noGrp="1"/>
          </p:cNvSpPr>
          <p:nvPr>
            <p:ph type="body" idx="1"/>
          </p:nvPr>
        </p:nvSpPr>
        <p:spPr>
          <a:xfrm>
            <a:off x="311700" y="2922875"/>
            <a:ext cx="8520600" cy="19977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
                <a:highlight>
                  <a:srgbClr val="FFFFFF"/>
                </a:highlight>
                <a:latin typeface="Economica"/>
                <a:ea typeface="Economica"/>
                <a:cs typeface="Economica"/>
                <a:sym typeface="Economica"/>
              </a:rPr>
              <a:t>Biases:</a:t>
            </a:r>
            <a:endParaRPr>
              <a:highlight>
                <a:srgbClr val="FFFFFF"/>
              </a:highlight>
              <a:latin typeface="Economica"/>
              <a:ea typeface="Economica"/>
              <a:cs typeface="Economica"/>
              <a:sym typeface="Economica"/>
            </a:endParaRPr>
          </a:p>
          <a:p>
            <a:pPr marL="457200" marR="0" lvl="0" indent="-342900" algn="l" rtl="0">
              <a:lnSpc>
                <a:spcPct val="115000"/>
              </a:lnSpc>
              <a:spcBef>
                <a:spcPts val="1100"/>
              </a:spcBef>
              <a:spcAft>
                <a:spcPts val="0"/>
              </a:spcAft>
              <a:buSzPts val="1800"/>
              <a:buFont typeface="Economica"/>
              <a:buChar char="●"/>
            </a:pPr>
            <a:r>
              <a:rPr lang="en">
                <a:highlight>
                  <a:srgbClr val="FFFFFF"/>
                </a:highlight>
                <a:latin typeface="Economica"/>
                <a:ea typeface="Economica"/>
                <a:cs typeface="Economica"/>
                <a:sym typeface="Economica"/>
              </a:rPr>
              <a:t>Features like room types and fees drive prices up.</a:t>
            </a:r>
            <a:endParaRPr>
              <a:highlight>
                <a:srgbClr val="FFFFFF"/>
              </a:highlight>
              <a:latin typeface="Economica"/>
              <a:ea typeface="Economica"/>
              <a:cs typeface="Economica"/>
              <a:sym typeface="Economica"/>
            </a:endParaRPr>
          </a:p>
          <a:p>
            <a:pPr marL="457200" lvl="0" indent="-342900" algn="l" rtl="0">
              <a:spcBef>
                <a:spcPts val="0"/>
              </a:spcBef>
              <a:spcAft>
                <a:spcPts val="0"/>
              </a:spcAft>
              <a:buSzPts val="1800"/>
              <a:buFont typeface="Economica"/>
              <a:buChar char="●"/>
            </a:pPr>
            <a:r>
              <a:rPr lang="en">
                <a:highlight>
                  <a:srgbClr val="FFFFFF"/>
                </a:highlight>
                <a:latin typeface="Economica"/>
                <a:ea typeface="Economica"/>
                <a:cs typeface="Economica"/>
                <a:sym typeface="Economica"/>
              </a:rPr>
              <a:t>Certain neighbourhoods have higher natural prices.</a:t>
            </a:r>
            <a:endParaRPr>
              <a:highlight>
                <a:srgbClr val="FFFFFF"/>
              </a:highlight>
              <a:latin typeface="Economica"/>
              <a:ea typeface="Economica"/>
              <a:cs typeface="Economica"/>
              <a:sym typeface="Economica"/>
            </a:endParaRPr>
          </a:p>
          <a:p>
            <a:pPr marL="457200" lvl="0" indent="-342900" algn="l" rtl="0">
              <a:spcBef>
                <a:spcPts val="0"/>
              </a:spcBef>
              <a:spcAft>
                <a:spcPts val="0"/>
              </a:spcAft>
              <a:buSzPts val="1800"/>
              <a:buFont typeface="Economica"/>
              <a:buChar char="●"/>
            </a:pPr>
            <a:r>
              <a:rPr lang="en">
                <a:highlight>
                  <a:srgbClr val="FFFFFF"/>
                </a:highlight>
                <a:latin typeface="Economica"/>
                <a:ea typeface="Economica"/>
                <a:cs typeface="Economica"/>
                <a:sym typeface="Economica"/>
              </a:rPr>
              <a:t>Components of reviews score are biased, causing the rating scores to be biased.</a:t>
            </a:r>
            <a:endParaRPr>
              <a:highlight>
                <a:srgbClr val="FFFFFF"/>
              </a:highlight>
              <a:latin typeface="Economica"/>
              <a:ea typeface="Economica"/>
              <a:cs typeface="Economica"/>
              <a:sym typeface="Econom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fade">
                                      <p:cBhvr>
                                        <p:cTn id="12"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marR="495300" lvl="0" indent="0" algn="l" rtl="0">
              <a:spcBef>
                <a:spcPts val="1000"/>
              </a:spcBef>
              <a:spcAft>
                <a:spcPts val="0"/>
              </a:spcAft>
              <a:buNone/>
            </a:pPr>
            <a:r>
              <a:rPr lang="en">
                <a:highlight>
                  <a:srgbClr val="FFFFFF"/>
                </a:highlight>
              </a:rPr>
              <a:t>Model Selection</a:t>
            </a:r>
            <a:endParaRPr/>
          </a:p>
        </p:txBody>
      </p:sp>
      <p:sp>
        <p:nvSpPr>
          <p:cNvPr id="277" name="Google Shape;277;p37"/>
          <p:cNvSpPr txBox="1">
            <a:spLocks noGrp="1"/>
          </p:cNvSpPr>
          <p:nvPr>
            <p:ph type="body" idx="1"/>
          </p:nvPr>
        </p:nvSpPr>
        <p:spPr>
          <a:xfrm>
            <a:off x="311700" y="1225225"/>
            <a:ext cx="4942200" cy="36423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Font typeface="Economica"/>
              <a:buChar char="●"/>
            </a:pPr>
            <a:r>
              <a:rPr lang="en" sz="2400">
                <a:latin typeface="Economica"/>
                <a:ea typeface="Economica"/>
                <a:cs typeface="Economica"/>
                <a:sym typeface="Economica"/>
              </a:rPr>
              <a:t>Model 1: Classification Decision Tree</a:t>
            </a:r>
            <a:endParaRPr sz="2400">
              <a:latin typeface="Economica"/>
              <a:ea typeface="Economica"/>
              <a:cs typeface="Economica"/>
              <a:sym typeface="Economica"/>
            </a:endParaRPr>
          </a:p>
          <a:p>
            <a:pPr marL="457200" lvl="0" indent="-381000" algn="l" rtl="0">
              <a:lnSpc>
                <a:spcPct val="200000"/>
              </a:lnSpc>
              <a:spcBef>
                <a:spcPts val="0"/>
              </a:spcBef>
              <a:spcAft>
                <a:spcPts val="0"/>
              </a:spcAft>
              <a:buSzPts val="2400"/>
              <a:buFont typeface="Economica"/>
              <a:buChar char="●"/>
            </a:pPr>
            <a:r>
              <a:rPr lang="en" sz="2400">
                <a:latin typeface="Economica"/>
                <a:ea typeface="Economica"/>
                <a:cs typeface="Economica"/>
                <a:sym typeface="Economica"/>
              </a:rPr>
              <a:t>Model 2: Logistic Regression</a:t>
            </a:r>
            <a:endParaRPr sz="2400">
              <a:latin typeface="Economica"/>
              <a:ea typeface="Economica"/>
              <a:cs typeface="Economica"/>
              <a:sym typeface="Economica"/>
            </a:endParaRPr>
          </a:p>
          <a:p>
            <a:pPr marL="457200" lvl="0" indent="-381000" algn="l" rtl="0">
              <a:lnSpc>
                <a:spcPct val="200000"/>
              </a:lnSpc>
              <a:spcBef>
                <a:spcPts val="0"/>
              </a:spcBef>
              <a:spcAft>
                <a:spcPts val="0"/>
              </a:spcAft>
              <a:buSzPts val="2400"/>
              <a:buFont typeface="Economica"/>
              <a:buChar char="●"/>
            </a:pPr>
            <a:r>
              <a:rPr lang="en" sz="2400">
                <a:latin typeface="Economica"/>
                <a:ea typeface="Economica"/>
                <a:cs typeface="Economica"/>
                <a:sym typeface="Economica"/>
              </a:rPr>
              <a:t>Model 3: K-Nearest-Neighbour </a:t>
            </a:r>
            <a:endParaRPr sz="2400">
              <a:latin typeface="Economica"/>
              <a:ea typeface="Economica"/>
              <a:cs typeface="Economica"/>
              <a:sym typeface="Economica"/>
            </a:endParaRPr>
          </a:p>
          <a:p>
            <a:pPr marL="457200" lvl="0" indent="-381000" algn="l" rtl="0">
              <a:lnSpc>
                <a:spcPct val="200000"/>
              </a:lnSpc>
              <a:spcBef>
                <a:spcPts val="0"/>
              </a:spcBef>
              <a:spcAft>
                <a:spcPts val="0"/>
              </a:spcAft>
              <a:buSzPts val="2400"/>
              <a:buFont typeface="Economica"/>
              <a:buChar char="●"/>
            </a:pPr>
            <a:r>
              <a:rPr lang="en" sz="2400">
                <a:latin typeface="Economica"/>
                <a:ea typeface="Economica"/>
                <a:cs typeface="Economica"/>
                <a:sym typeface="Economica"/>
              </a:rPr>
              <a:t>Extra Model: Feed-forward Neural Network</a:t>
            </a:r>
            <a:endParaRPr sz="2400">
              <a:latin typeface="Economica"/>
              <a:ea typeface="Economica"/>
              <a:cs typeface="Economica"/>
              <a:sym typeface="Economica"/>
            </a:endParaRPr>
          </a:p>
          <a:p>
            <a:pPr marL="457200" lvl="0" indent="-381000" algn="l" rtl="0">
              <a:lnSpc>
                <a:spcPct val="200000"/>
              </a:lnSpc>
              <a:spcBef>
                <a:spcPts val="0"/>
              </a:spcBef>
              <a:spcAft>
                <a:spcPts val="0"/>
              </a:spcAft>
              <a:buSzPts val="2400"/>
              <a:buFont typeface="Economica"/>
              <a:buChar char="●"/>
            </a:pPr>
            <a:r>
              <a:rPr lang="en" sz="2400">
                <a:latin typeface="Economica"/>
                <a:ea typeface="Economica"/>
                <a:cs typeface="Economica"/>
                <a:sym typeface="Economica"/>
              </a:rPr>
              <a:t>Model 4: Gradient-boosted decision tree</a:t>
            </a:r>
            <a:endParaRPr sz="2400">
              <a:latin typeface="Economica"/>
              <a:ea typeface="Economica"/>
              <a:cs typeface="Economica"/>
              <a:sym typeface="Economica"/>
            </a:endParaRPr>
          </a:p>
        </p:txBody>
      </p:sp>
      <p:sp>
        <p:nvSpPr>
          <p:cNvPr id="278" name="Google Shape;278;p37"/>
          <p:cNvSpPr txBox="1"/>
          <p:nvPr/>
        </p:nvSpPr>
        <p:spPr>
          <a:xfrm>
            <a:off x="5015700" y="1832725"/>
            <a:ext cx="3816600" cy="5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222222"/>
                </a:solidFill>
                <a:highlight>
                  <a:srgbClr val="FFFFFF"/>
                </a:highlight>
                <a:latin typeface="Economica"/>
                <a:ea typeface="Economica"/>
                <a:cs typeface="Economica"/>
                <a:sym typeface="Economica"/>
              </a:rPr>
              <a:t>F1 Score: weighted average of </a:t>
            </a:r>
            <a:r>
              <a:rPr lang="en" sz="1800" b="1">
                <a:solidFill>
                  <a:srgbClr val="222222"/>
                </a:solidFill>
                <a:highlight>
                  <a:srgbClr val="FFFFFF"/>
                </a:highlight>
                <a:latin typeface="Economica"/>
                <a:ea typeface="Economica"/>
                <a:cs typeface="Economica"/>
                <a:sym typeface="Economica"/>
              </a:rPr>
              <a:t>Precision</a:t>
            </a:r>
            <a:r>
              <a:rPr lang="en" sz="1800">
                <a:solidFill>
                  <a:srgbClr val="222222"/>
                </a:solidFill>
                <a:highlight>
                  <a:srgbClr val="FFFFFF"/>
                </a:highlight>
                <a:latin typeface="Economica"/>
                <a:ea typeface="Economica"/>
                <a:cs typeface="Economica"/>
                <a:sym typeface="Economica"/>
              </a:rPr>
              <a:t> and Recall.</a:t>
            </a:r>
            <a:endParaRPr sz="1800">
              <a:latin typeface="Economica"/>
              <a:ea typeface="Economica"/>
              <a:cs typeface="Economica"/>
              <a:sym typeface="Economica"/>
            </a:endParaRPr>
          </a:p>
        </p:txBody>
      </p:sp>
      <p:pic>
        <p:nvPicPr>
          <p:cNvPr id="279" name="Google Shape;279;p37"/>
          <p:cNvPicPr preferRelativeResize="0"/>
          <p:nvPr/>
        </p:nvPicPr>
        <p:blipFill>
          <a:blip r:embed="rId3">
            <a:alphaModFix/>
          </a:blip>
          <a:stretch>
            <a:fillRect/>
          </a:stretch>
        </p:blipFill>
        <p:spPr>
          <a:xfrm>
            <a:off x="5406300" y="2571750"/>
            <a:ext cx="3276332" cy="2295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highlight>
                  <a:srgbClr val="FFFFFF"/>
                </a:highlight>
              </a:rPr>
              <a:t>Classification Decision Tree Model</a:t>
            </a:r>
            <a:endParaRPr/>
          </a:p>
        </p:txBody>
      </p:sp>
      <p:pic>
        <p:nvPicPr>
          <p:cNvPr id="285" name="Google Shape;285;p38"/>
          <p:cNvPicPr preferRelativeResize="0"/>
          <p:nvPr/>
        </p:nvPicPr>
        <p:blipFill>
          <a:blip r:embed="rId3">
            <a:alphaModFix/>
          </a:blip>
          <a:stretch>
            <a:fillRect/>
          </a:stretch>
        </p:blipFill>
        <p:spPr>
          <a:xfrm>
            <a:off x="4368300" y="1871525"/>
            <a:ext cx="4401300" cy="2221575"/>
          </a:xfrm>
          <a:prstGeom prst="rect">
            <a:avLst/>
          </a:prstGeom>
          <a:noFill/>
          <a:ln>
            <a:noFill/>
          </a:ln>
        </p:spPr>
      </p:pic>
      <p:pic>
        <p:nvPicPr>
          <p:cNvPr id="286" name="Google Shape;286;p38"/>
          <p:cNvPicPr preferRelativeResize="0"/>
          <p:nvPr/>
        </p:nvPicPr>
        <p:blipFill>
          <a:blip r:embed="rId4">
            <a:alphaModFix/>
          </a:blip>
          <a:stretch>
            <a:fillRect/>
          </a:stretch>
        </p:blipFill>
        <p:spPr>
          <a:xfrm>
            <a:off x="439000" y="1871526"/>
            <a:ext cx="3820075" cy="2221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a:t>
            </a:r>
            <a:endParaRPr/>
          </a:p>
        </p:txBody>
      </p:sp>
      <p:pic>
        <p:nvPicPr>
          <p:cNvPr id="292" name="Google Shape;292;p39"/>
          <p:cNvPicPr preferRelativeResize="0"/>
          <p:nvPr/>
        </p:nvPicPr>
        <p:blipFill>
          <a:blip r:embed="rId3">
            <a:alphaModFix/>
          </a:blip>
          <a:stretch>
            <a:fillRect/>
          </a:stretch>
        </p:blipFill>
        <p:spPr>
          <a:xfrm>
            <a:off x="433399" y="1356074"/>
            <a:ext cx="4053926" cy="2796010"/>
          </a:xfrm>
          <a:prstGeom prst="rect">
            <a:avLst/>
          </a:prstGeom>
          <a:noFill/>
          <a:ln>
            <a:noFill/>
          </a:ln>
        </p:spPr>
      </p:pic>
      <p:pic>
        <p:nvPicPr>
          <p:cNvPr id="293" name="Google Shape;293;p39"/>
          <p:cNvPicPr preferRelativeResize="0"/>
          <p:nvPr/>
        </p:nvPicPr>
        <p:blipFill>
          <a:blip r:embed="rId4">
            <a:alphaModFix/>
          </a:blip>
          <a:stretch>
            <a:fillRect/>
          </a:stretch>
        </p:blipFill>
        <p:spPr>
          <a:xfrm>
            <a:off x="4487325" y="1616126"/>
            <a:ext cx="4238600" cy="240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279950" y="213200"/>
            <a:ext cx="89340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Recursive Feature Elimination with Cross Validation</a:t>
            </a:r>
            <a:endParaRPr/>
          </a:p>
        </p:txBody>
      </p:sp>
      <p:grpSp>
        <p:nvGrpSpPr>
          <p:cNvPr id="299" name="Google Shape;299;p40"/>
          <p:cNvGrpSpPr/>
          <p:nvPr/>
        </p:nvGrpSpPr>
        <p:grpSpPr>
          <a:xfrm>
            <a:off x="194227" y="1430439"/>
            <a:ext cx="4632404" cy="2853702"/>
            <a:chOff x="623575" y="1266425"/>
            <a:chExt cx="4666000" cy="2610651"/>
          </a:xfrm>
        </p:grpSpPr>
        <p:pic>
          <p:nvPicPr>
            <p:cNvPr id="300" name="Google Shape;300;p40"/>
            <p:cNvPicPr preferRelativeResize="0"/>
            <p:nvPr/>
          </p:nvPicPr>
          <p:blipFill rotWithShape="1">
            <a:blip r:embed="rId3">
              <a:alphaModFix/>
            </a:blip>
            <a:srcRect t="4852"/>
            <a:stretch/>
          </p:blipFill>
          <p:spPr>
            <a:xfrm>
              <a:off x="623575" y="1266425"/>
              <a:ext cx="4666000" cy="2610651"/>
            </a:xfrm>
            <a:prstGeom prst="rect">
              <a:avLst/>
            </a:prstGeom>
            <a:noFill/>
            <a:ln>
              <a:noFill/>
            </a:ln>
          </p:spPr>
        </p:pic>
        <p:sp>
          <p:nvSpPr>
            <p:cNvPr id="301" name="Google Shape;301;p40"/>
            <p:cNvSpPr/>
            <p:nvPr/>
          </p:nvSpPr>
          <p:spPr>
            <a:xfrm rot="5987587">
              <a:off x="2866835" y="1767850"/>
              <a:ext cx="709032" cy="145546"/>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txBox="1"/>
            <p:nvPr/>
          </p:nvSpPr>
          <p:spPr>
            <a:xfrm>
              <a:off x="2348650" y="2202425"/>
              <a:ext cx="17454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Optimal number of features</a:t>
              </a:r>
              <a:endParaRPr>
                <a:latin typeface="Open Sans"/>
                <a:ea typeface="Open Sans"/>
                <a:cs typeface="Open Sans"/>
                <a:sym typeface="Open Sans"/>
              </a:endParaRPr>
            </a:p>
          </p:txBody>
        </p:sp>
      </p:grpSp>
      <p:pic>
        <p:nvPicPr>
          <p:cNvPr id="303" name="Google Shape;303;p40"/>
          <p:cNvPicPr preferRelativeResize="0"/>
          <p:nvPr/>
        </p:nvPicPr>
        <p:blipFill>
          <a:blip r:embed="rId4">
            <a:alphaModFix/>
          </a:blip>
          <a:stretch>
            <a:fillRect/>
          </a:stretch>
        </p:blipFill>
        <p:spPr>
          <a:xfrm>
            <a:off x="4763450" y="1430450"/>
            <a:ext cx="4032675" cy="2512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K-Nearest-Neighbour + GridsearchCV </a:t>
            </a:r>
            <a:endParaRPr/>
          </a:p>
        </p:txBody>
      </p:sp>
      <p:pic>
        <p:nvPicPr>
          <p:cNvPr id="309" name="Google Shape;309;p41"/>
          <p:cNvPicPr preferRelativeResize="0"/>
          <p:nvPr/>
        </p:nvPicPr>
        <p:blipFill rotWithShape="1">
          <a:blip r:embed="rId3">
            <a:alphaModFix/>
          </a:blip>
          <a:srcRect l="6544" t="10944" r="5248"/>
          <a:stretch/>
        </p:blipFill>
        <p:spPr>
          <a:xfrm>
            <a:off x="311705" y="1669327"/>
            <a:ext cx="4108275" cy="2619697"/>
          </a:xfrm>
          <a:prstGeom prst="rect">
            <a:avLst/>
          </a:prstGeom>
          <a:noFill/>
          <a:ln>
            <a:noFill/>
          </a:ln>
        </p:spPr>
      </p:pic>
      <p:pic>
        <p:nvPicPr>
          <p:cNvPr id="310" name="Google Shape;310;p41"/>
          <p:cNvPicPr preferRelativeResize="0"/>
          <p:nvPr/>
        </p:nvPicPr>
        <p:blipFill rotWithShape="1">
          <a:blip r:embed="rId4">
            <a:alphaModFix/>
          </a:blip>
          <a:srcRect t="15909"/>
          <a:stretch/>
        </p:blipFill>
        <p:spPr>
          <a:xfrm>
            <a:off x="4572000" y="1669325"/>
            <a:ext cx="4308951" cy="2518225"/>
          </a:xfrm>
          <a:prstGeom prst="rect">
            <a:avLst/>
          </a:prstGeom>
          <a:noFill/>
          <a:ln>
            <a:noFill/>
          </a:ln>
        </p:spPr>
      </p:pic>
      <p:pic>
        <p:nvPicPr>
          <p:cNvPr id="311" name="Google Shape;311;p41"/>
          <p:cNvPicPr preferRelativeResize="0"/>
          <p:nvPr/>
        </p:nvPicPr>
        <p:blipFill>
          <a:blip r:embed="rId5">
            <a:alphaModFix/>
          </a:blip>
          <a:stretch>
            <a:fillRect/>
          </a:stretch>
        </p:blipFill>
        <p:spPr>
          <a:xfrm>
            <a:off x="3339450" y="4558050"/>
            <a:ext cx="3576525" cy="43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formulation</a:t>
            </a:r>
            <a:endParaRPr/>
          </a:p>
        </p:txBody>
      </p:sp>
      <p:pic>
        <p:nvPicPr>
          <p:cNvPr id="76" name="Google Shape;76;p15"/>
          <p:cNvPicPr preferRelativeResize="0"/>
          <p:nvPr/>
        </p:nvPicPr>
        <p:blipFill>
          <a:blip r:embed="rId3">
            <a:alphaModFix/>
          </a:blip>
          <a:stretch>
            <a:fillRect/>
          </a:stretch>
        </p:blipFill>
        <p:spPr>
          <a:xfrm>
            <a:off x="1644868" y="1067625"/>
            <a:ext cx="5981185" cy="3354000"/>
          </a:xfrm>
          <a:prstGeom prst="rect">
            <a:avLst/>
          </a:prstGeom>
          <a:noFill/>
          <a:ln>
            <a:noFill/>
          </a:ln>
        </p:spPr>
      </p:pic>
      <p:sp>
        <p:nvSpPr>
          <p:cNvPr id="77" name="Google Shape;77;p15"/>
          <p:cNvSpPr txBox="1"/>
          <p:nvPr/>
        </p:nvSpPr>
        <p:spPr>
          <a:xfrm>
            <a:off x="3147875" y="4517275"/>
            <a:ext cx="30978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Tableau dashboard map of price</a:t>
            </a:r>
            <a:endParaRPr b="1">
              <a:solidFill>
                <a:schemeClr val="dk1"/>
              </a:solidFill>
              <a:latin typeface="Open Sans"/>
              <a:ea typeface="Open Sans"/>
              <a:cs typeface="Open Sans"/>
              <a:sym typeface="Open Sans"/>
            </a:endParaRPr>
          </a:p>
        </p:txBody>
      </p:sp>
      <p:sp>
        <p:nvSpPr>
          <p:cNvPr id="78" name="Google Shape;78;p15"/>
          <p:cNvSpPr txBox="1"/>
          <p:nvPr/>
        </p:nvSpPr>
        <p:spPr>
          <a:xfrm>
            <a:off x="2292475" y="1044625"/>
            <a:ext cx="433500" cy="1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Open Sans"/>
                <a:ea typeface="Open Sans"/>
                <a:cs typeface="Open Sans"/>
                <a:sym typeface="Open Sans"/>
              </a:rPr>
              <a:t>150</a:t>
            </a:r>
            <a:endParaRPr sz="6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Feed-forward Neural Network</a:t>
            </a:r>
            <a:endParaRPr/>
          </a:p>
        </p:txBody>
      </p:sp>
      <p:pic>
        <p:nvPicPr>
          <p:cNvPr id="317" name="Google Shape;317;p42"/>
          <p:cNvPicPr preferRelativeResize="0"/>
          <p:nvPr/>
        </p:nvPicPr>
        <p:blipFill rotWithShape="1">
          <a:blip r:embed="rId3">
            <a:alphaModFix/>
          </a:blip>
          <a:srcRect b="5195"/>
          <a:stretch/>
        </p:blipFill>
        <p:spPr>
          <a:xfrm>
            <a:off x="598200" y="3132175"/>
            <a:ext cx="7370424" cy="1755975"/>
          </a:xfrm>
          <a:prstGeom prst="rect">
            <a:avLst/>
          </a:prstGeom>
          <a:noFill/>
          <a:ln>
            <a:noFill/>
          </a:ln>
        </p:spPr>
      </p:pic>
      <p:pic>
        <p:nvPicPr>
          <p:cNvPr id="318" name="Google Shape;318;p42"/>
          <p:cNvPicPr preferRelativeResize="0"/>
          <p:nvPr/>
        </p:nvPicPr>
        <p:blipFill>
          <a:blip r:embed="rId4">
            <a:alphaModFix/>
          </a:blip>
          <a:stretch>
            <a:fillRect/>
          </a:stretch>
        </p:blipFill>
        <p:spPr>
          <a:xfrm>
            <a:off x="957475" y="1261725"/>
            <a:ext cx="7370424" cy="1755975"/>
          </a:xfrm>
          <a:prstGeom prst="rect">
            <a:avLst/>
          </a:prstGeom>
          <a:noFill/>
          <a:ln>
            <a:noFill/>
          </a:ln>
        </p:spPr>
      </p:pic>
      <p:pic>
        <p:nvPicPr>
          <p:cNvPr id="319" name="Google Shape;319;p42"/>
          <p:cNvPicPr preferRelativeResize="0"/>
          <p:nvPr/>
        </p:nvPicPr>
        <p:blipFill>
          <a:blip r:embed="rId5">
            <a:alphaModFix/>
          </a:blip>
          <a:stretch>
            <a:fillRect/>
          </a:stretch>
        </p:blipFill>
        <p:spPr>
          <a:xfrm>
            <a:off x="5976688" y="2732013"/>
            <a:ext cx="2633787" cy="2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Catboost (Gradient-boosting decision tree)</a:t>
            </a:r>
            <a:endParaRPr/>
          </a:p>
        </p:txBody>
      </p:sp>
      <p:pic>
        <p:nvPicPr>
          <p:cNvPr id="325" name="Google Shape;325;p43"/>
          <p:cNvPicPr preferRelativeResize="0"/>
          <p:nvPr/>
        </p:nvPicPr>
        <p:blipFill>
          <a:blip r:embed="rId3">
            <a:alphaModFix/>
          </a:blip>
          <a:stretch>
            <a:fillRect/>
          </a:stretch>
        </p:blipFill>
        <p:spPr>
          <a:xfrm>
            <a:off x="412175" y="1147225"/>
            <a:ext cx="2286000" cy="1885950"/>
          </a:xfrm>
          <a:prstGeom prst="rect">
            <a:avLst/>
          </a:prstGeom>
          <a:noFill/>
          <a:ln>
            <a:noFill/>
          </a:ln>
        </p:spPr>
      </p:pic>
      <p:pic>
        <p:nvPicPr>
          <p:cNvPr id="326" name="Google Shape;326;p43"/>
          <p:cNvPicPr preferRelativeResize="0"/>
          <p:nvPr/>
        </p:nvPicPr>
        <p:blipFill>
          <a:blip r:embed="rId4">
            <a:alphaModFix/>
          </a:blip>
          <a:stretch>
            <a:fillRect/>
          </a:stretch>
        </p:blipFill>
        <p:spPr>
          <a:xfrm>
            <a:off x="2864600" y="1404388"/>
            <a:ext cx="2324100" cy="1628775"/>
          </a:xfrm>
          <a:prstGeom prst="rect">
            <a:avLst/>
          </a:prstGeom>
          <a:noFill/>
          <a:ln>
            <a:noFill/>
          </a:ln>
        </p:spPr>
      </p:pic>
      <p:pic>
        <p:nvPicPr>
          <p:cNvPr id="327" name="Google Shape;327;p43"/>
          <p:cNvPicPr preferRelativeResize="0"/>
          <p:nvPr/>
        </p:nvPicPr>
        <p:blipFill>
          <a:blip r:embed="rId5">
            <a:alphaModFix/>
          </a:blip>
          <a:stretch>
            <a:fillRect/>
          </a:stretch>
        </p:blipFill>
        <p:spPr>
          <a:xfrm>
            <a:off x="5310725" y="1404400"/>
            <a:ext cx="3244525" cy="1387650"/>
          </a:xfrm>
          <a:prstGeom prst="rect">
            <a:avLst/>
          </a:prstGeom>
          <a:noFill/>
          <a:ln>
            <a:noFill/>
          </a:ln>
        </p:spPr>
      </p:pic>
      <p:pic>
        <p:nvPicPr>
          <p:cNvPr id="328" name="Google Shape;328;p43"/>
          <p:cNvPicPr preferRelativeResize="0"/>
          <p:nvPr/>
        </p:nvPicPr>
        <p:blipFill>
          <a:blip r:embed="rId6">
            <a:alphaModFix/>
          </a:blip>
          <a:stretch>
            <a:fillRect/>
          </a:stretch>
        </p:blipFill>
        <p:spPr>
          <a:xfrm>
            <a:off x="2084000" y="3148575"/>
            <a:ext cx="43434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Evaluation</a:t>
            </a:r>
            <a:endParaRPr/>
          </a:p>
        </p:txBody>
      </p:sp>
      <p:pic>
        <p:nvPicPr>
          <p:cNvPr id="334" name="Google Shape;334;p44"/>
          <p:cNvPicPr preferRelativeResize="0"/>
          <p:nvPr/>
        </p:nvPicPr>
        <p:blipFill>
          <a:blip r:embed="rId3">
            <a:alphaModFix/>
          </a:blip>
          <a:stretch>
            <a:fillRect/>
          </a:stretch>
        </p:blipFill>
        <p:spPr>
          <a:xfrm>
            <a:off x="2329713" y="1287075"/>
            <a:ext cx="4484575" cy="3656601"/>
          </a:xfrm>
          <a:prstGeom prst="rect">
            <a:avLst/>
          </a:prstGeom>
          <a:noFill/>
          <a:ln>
            <a:noFill/>
          </a:ln>
        </p:spPr>
      </p:pic>
      <p:pic>
        <p:nvPicPr>
          <p:cNvPr id="335" name="Google Shape;335;p44"/>
          <p:cNvPicPr preferRelativeResize="0"/>
          <p:nvPr/>
        </p:nvPicPr>
        <p:blipFill>
          <a:blip r:embed="rId4">
            <a:alphaModFix/>
          </a:blip>
          <a:stretch>
            <a:fillRect/>
          </a:stretch>
        </p:blipFill>
        <p:spPr>
          <a:xfrm>
            <a:off x="2329725" y="1235050"/>
            <a:ext cx="4484575" cy="3760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Imbalanced Classes</a:t>
            </a:r>
            <a:endParaRPr/>
          </a:p>
        </p:txBody>
      </p:sp>
      <p:pic>
        <p:nvPicPr>
          <p:cNvPr id="341" name="Google Shape;341;p45"/>
          <p:cNvPicPr preferRelativeResize="0"/>
          <p:nvPr/>
        </p:nvPicPr>
        <p:blipFill>
          <a:blip r:embed="rId3">
            <a:alphaModFix/>
          </a:blip>
          <a:stretch>
            <a:fillRect/>
          </a:stretch>
        </p:blipFill>
        <p:spPr>
          <a:xfrm>
            <a:off x="2342888" y="1484650"/>
            <a:ext cx="4458225" cy="3009575"/>
          </a:xfrm>
          <a:prstGeom prst="rect">
            <a:avLst/>
          </a:prstGeom>
          <a:noFill/>
          <a:ln>
            <a:noFill/>
          </a:ln>
        </p:spPr>
      </p:pic>
      <p:pic>
        <p:nvPicPr>
          <p:cNvPr id="342" name="Google Shape;342;p45"/>
          <p:cNvPicPr preferRelativeResize="0"/>
          <p:nvPr/>
        </p:nvPicPr>
        <p:blipFill>
          <a:blip r:embed="rId4">
            <a:alphaModFix/>
          </a:blip>
          <a:stretch>
            <a:fillRect/>
          </a:stretch>
        </p:blipFill>
        <p:spPr>
          <a:xfrm>
            <a:off x="756250" y="2347925"/>
            <a:ext cx="3210525" cy="2063900"/>
          </a:xfrm>
          <a:prstGeom prst="rect">
            <a:avLst/>
          </a:prstGeom>
          <a:noFill/>
          <a:ln>
            <a:noFill/>
          </a:ln>
        </p:spPr>
      </p:pic>
      <p:sp>
        <p:nvSpPr>
          <p:cNvPr id="343" name="Google Shape;343;p45"/>
          <p:cNvSpPr txBox="1"/>
          <p:nvPr/>
        </p:nvSpPr>
        <p:spPr>
          <a:xfrm>
            <a:off x="791875" y="1484650"/>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Bayesian Bootstrap</a:t>
            </a:r>
            <a:endParaRPr sz="2400">
              <a:latin typeface="Open Sans"/>
              <a:ea typeface="Open Sans"/>
              <a:cs typeface="Open Sans"/>
              <a:sym typeface="Open Sans"/>
            </a:endParaRPr>
          </a:p>
        </p:txBody>
      </p:sp>
      <p:pic>
        <p:nvPicPr>
          <p:cNvPr id="344" name="Google Shape;344;p45"/>
          <p:cNvPicPr preferRelativeResize="0"/>
          <p:nvPr/>
        </p:nvPicPr>
        <p:blipFill>
          <a:blip r:embed="rId5">
            <a:alphaModFix/>
          </a:blip>
          <a:stretch>
            <a:fillRect/>
          </a:stretch>
        </p:blipFill>
        <p:spPr>
          <a:xfrm>
            <a:off x="5961812" y="2347925"/>
            <a:ext cx="1533525" cy="2000250"/>
          </a:xfrm>
          <a:prstGeom prst="rect">
            <a:avLst/>
          </a:prstGeom>
          <a:noFill/>
          <a:ln>
            <a:noFill/>
          </a:ln>
        </p:spPr>
      </p:pic>
      <p:sp>
        <p:nvSpPr>
          <p:cNvPr id="345" name="Google Shape;345;p45"/>
          <p:cNvSpPr txBox="1"/>
          <p:nvPr/>
        </p:nvSpPr>
        <p:spPr>
          <a:xfrm>
            <a:off x="5162675" y="1484650"/>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MultiClass Loss Function</a:t>
            </a:r>
            <a:endParaRPr sz="24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41"/>
                                        </p:tgtEl>
                                      </p:cBhvr>
                                    </p:animEffect>
                                    <p:set>
                                      <p:cBhvr>
                                        <p:cTn id="7" dur="1" fill="hold">
                                          <p:stCondLst>
                                            <p:cond delay="1000"/>
                                          </p:stCondLst>
                                        </p:cTn>
                                        <p:tgtEl>
                                          <p:spTgt spid="341"/>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fade">
                                      <p:cBhvr>
                                        <p:cTn id="11" dur="1000"/>
                                        <p:tgtEl>
                                          <p:spTgt spid="342"/>
                                        </p:tgtEl>
                                      </p:cBhvr>
                                    </p:animEffect>
                                  </p:childTnLst>
                                </p:cTn>
                              </p:par>
                              <p:par>
                                <p:cTn id="12" presetID="10" presetClass="entr" presetSubtype="0" fill="hold" nodeType="withEffect">
                                  <p:stCondLst>
                                    <p:cond delay="0"/>
                                  </p:stCondLst>
                                  <p:childTnLst>
                                    <p:set>
                                      <p:cBhvr>
                                        <p:cTn id="13" dur="1" fill="hold">
                                          <p:stCondLst>
                                            <p:cond delay="0"/>
                                          </p:stCondLst>
                                        </p:cTn>
                                        <p:tgtEl>
                                          <p:spTgt spid="343"/>
                                        </p:tgtEl>
                                        <p:attrNameLst>
                                          <p:attrName>style.visibility</p:attrName>
                                        </p:attrNameLst>
                                      </p:cBhvr>
                                      <p:to>
                                        <p:strVal val="visible"/>
                                      </p:to>
                                    </p:set>
                                    <p:animEffect transition="in" filter="fade">
                                      <p:cBhvr>
                                        <p:cTn id="14" dur="1000"/>
                                        <p:tgtEl>
                                          <p:spTgt spid="34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1000"/>
                                        <p:tgtEl>
                                          <p:spTgt spid="345"/>
                                        </p:tgtEl>
                                      </p:cBhvr>
                                    </p:animEffect>
                                  </p:childTnLst>
                                </p:cTn>
                              </p:par>
                              <p:par>
                                <p:cTn id="20" presetID="10" presetClass="entr" presetSubtype="0" fill="hold" nodeType="withEffect">
                                  <p:stCondLst>
                                    <p:cond delay="0"/>
                                  </p:stCondLst>
                                  <p:childTnLst>
                                    <p:set>
                                      <p:cBhvr>
                                        <p:cTn id="21" dur="1" fill="hold">
                                          <p:stCondLst>
                                            <p:cond delay="0"/>
                                          </p:stCondLst>
                                        </p:cTn>
                                        <p:tgtEl>
                                          <p:spTgt spid="344"/>
                                        </p:tgtEl>
                                        <p:attrNameLst>
                                          <p:attrName>style.visibility</p:attrName>
                                        </p:attrNameLst>
                                      </p:cBhvr>
                                      <p:to>
                                        <p:strVal val="visible"/>
                                      </p:to>
                                    </p:set>
                                    <p:animEffect transition="in" filter="fade">
                                      <p:cBhvr>
                                        <p:cTn id="22"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Performance</a:t>
            </a:r>
            <a:endParaRPr/>
          </a:p>
        </p:txBody>
      </p:sp>
      <p:sp>
        <p:nvSpPr>
          <p:cNvPr id="351" name="Google Shape;351;p46"/>
          <p:cNvSpPr txBox="1"/>
          <p:nvPr/>
        </p:nvSpPr>
        <p:spPr>
          <a:xfrm>
            <a:off x="969475" y="2061150"/>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Classification Accuracy?</a:t>
            </a:r>
            <a:endParaRPr sz="2400">
              <a:latin typeface="Open Sans"/>
              <a:ea typeface="Open Sans"/>
              <a:cs typeface="Open Sans"/>
              <a:sym typeface="Open Sans"/>
            </a:endParaRPr>
          </a:p>
        </p:txBody>
      </p:sp>
      <p:sp>
        <p:nvSpPr>
          <p:cNvPr id="352" name="Google Shape;352;p46"/>
          <p:cNvSpPr/>
          <p:nvPr/>
        </p:nvSpPr>
        <p:spPr>
          <a:xfrm>
            <a:off x="828875" y="1950150"/>
            <a:ext cx="2175900" cy="1132200"/>
          </a:xfrm>
          <a:prstGeom prst="flowChartSummingJunction">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46"/>
          <p:cNvPicPr preferRelativeResize="0"/>
          <p:nvPr/>
        </p:nvPicPr>
        <p:blipFill>
          <a:blip r:embed="rId3">
            <a:alphaModFix/>
          </a:blip>
          <a:stretch>
            <a:fillRect/>
          </a:stretch>
        </p:blipFill>
        <p:spPr>
          <a:xfrm>
            <a:off x="4308463" y="1299625"/>
            <a:ext cx="1227376" cy="1164825"/>
          </a:xfrm>
          <a:prstGeom prst="rect">
            <a:avLst/>
          </a:prstGeom>
          <a:noFill/>
          <a:ln>
            <a:noFill/>
          </a:ln>
        </p:spPr>
      </p:pic>
      <p:pic>
        <p:nvPicPr>
          <p:cNvPr id="354" name="Google Shape;354;p46"/>
          <p:cNvPicPr preferRelativeResize="0"/>
          <p:nvPr/>
        </p:nvPicPr>
        <p:blipFill>
          <a:blip r:embed="rId3">
            <a:alphaModFix/>
          </a:blip>
          <a:stretch>
            <a:fillRect/>
          </a:stretch>
        </p:blipFill>
        <p:spPr>
          <a:xfrm>
            <a:off x="5692500" y="1299625"/>
            <a:ext cx="1227376" cy="1164825"/>
          </a:xfrm>
          <a:prstGeom prst="rect">
            <a:avLst/>
          </a:prstGeom>
          <a:noFill/>
          <a:ln>
            <a:noFill/>
          </a:ln>
        </p:spPr>
      </p:pic>
      <p:pic>
        <p:nvPicPr>
          <p:cNvPr id="355" name="Google Shape;355;p46"/>
          <p:cNvPicPr preferRelativeResize="0"/>
          <p:nvPr/>
        </p:nvPicPr>
        <p:blipFill>
          <a:blip r:embed="rId4">
            <a:alphaModFix/>
          </a:blip>
          <a:stretch>
            <a:fillRect/>
          </a:stretch>
        </p:blipFill>
        <p:spPr>
          <a:xfrm>
            <a:off x="7149072" y="1185950"/>
            <a:ext cx="1501899" cy="1510925"/>
          </a:xfrm>
          <a:prstGeom prst="rect">
            <a:avLst/>
          </a:prstGeom>
          <a:noFill/>
          <a:ln>
            <a:noFill/>
          </a:ln>
        </p:spPr>
      </p:pic>
      <p:sp>
        <p:nvSpPr>
          <p:cNvPr id="356" name="Google Shape;356;p46"/>
          <p:cNvSpPr txBox="1"/>
          <p:nvPr/>
        </p:nvSpPr>
        <p:spPr>
          <a:xfrm>
            <a:off x="4308475" y="2953600"/>
            <a:ext cx="16830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1.Recall</a:t>
            </a:r>
            <a:endParaRPr sz="2400">
              <a:latin typeface="Open Sans"/>
              <a:ea typeface="Open Sans"/>
              <a:cs typeface="Open Sans"/>
              <a:sym typeface="Open Sans"/>
            </a:endParaRPr>
          </a:p>
        </p:txBody>
      </p:sp>
      <p:sp>
        <p:nvSpPr>
          <p:cNvPr id="357" name="Google Shape;357;p46"/>
          <p:cNvSpPr txBox="1"/>
          <p:nvPr/>
        </p:nvSpPr>
        <p:spPr>
          <a:xfrm>
            <a:off x="4308471" y="3530200"/>
            <a:ext cx="1979100" cy="5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2.Precision</a:t>
            </a:r>
            <a:endParaRPr sz="2400">
              <a:latin typeface="Open Sans"/>
              <a:ea typeface="Open Sans"/>
              <a:cs typeface="Open Sans"/>
              <a:sym typeface="Open Sans"/>
            </a:endParaRPr>
          </a:p>
        </p:txBody>
      </p:sp>
      <p:sp>
        <p:nvSpPr>
          <p:cNvPr id="358" name="Google Shape;358;p46"/>
          <p:cNvSpPr txBox="1"/>
          <p:nvPr/>
        </p:nvSpPr>
        <p:spPr>
          <a:xfrm>
            <a:off x="6910471" y="3233025"/>
            <a:ext cx="1979100" cy="5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F1 Score</a:t>
            </a:r>
            <a:endParaRPr sz="2400">
              <a:latin typeface="Open Sans"/>
              <a:ea typeface="Open Sans"/>
              <a:cs typeface="Open Sans"/>
              <a:sym typeface="Open Sans"/>
            </a:endParaRPr>
          </a:p>
        </p:txBody>
      </p:sp>
      <p:sp>
        <p:nvSpPr>
          <p:cNvPr id="359" name="Google Shape;359;p46"/>
          <p:cNvSpPr/>
          <p:nvPr/>
        </p:nvSpPr>
        <p:spPr>
          <a:xfrm>
            <a:off x="5935375" y="3315525"/>
            <a:ext cx="886200" cy="3774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Overfitting</a:t>
            </a:r>
            <a:endParaRPr/>
          </a:p>
        </p:txBody>
      </p:sp>
      <p:pic>
        <p:nvPicPr>
          <p:cNvPr id="365" name="Google Shape;365;p47"/>
          <p:cNvPicPr preferRelativeResize="0"/>
          <p:nvPr/>
        </p:nvPicPr>
        <p:blipFill>
          <a:blip r:embed="rId3">
            <a:alphaModFix/>
          </a:blip>
          <a:stretch>
            <a:fillRect/>
          </a:stretch>
        </p:blipFill>
        <p:spPr>
          <a:xfrm>
            <a:off x="365175" y="1805150"/>
            <a:ext cx="2876425" cy="2373050"/>
          </a:xfrm>
          <a:prstGeom prst="rect">
            <a:avLst/>
          </a:prstGeom>
          <a:noFill/>
          <a:ln>
            <a:noFill/>
          </a:ln>
        </p:spPr>
      </p:pic>
      <p:cxnSp>
        <p:nvCxnSpPr>
          <p:cNvPr id="366" name="Google Shape;366;p47"/>
          <p:cNvCxnSpPr/>
          <p:nvPr/>
        </p:nvCxnSpPr>
        <p:spPr>
          <a:xfrm>
            <a:off x="563788" y="3145350"/>
            <a:ext cx="2479200" cy="4200"/>
          </a:xfrm>
          <a:prstGeom prst="straightConnector1">
            <a:avLst/>
          </a:prstGeom>
          <a:noFill/>
          <a:ln w="38100" cap="flat" cmpd="sng">
            <a:solidFill>
              <a:srgbClr val="FF0000"/>
            </a:solidFill>
            <a:prstDash val="solid"/>
            <a:round/>
            <a:headEnd type="none" w="med" len="med"/>
            <a:tailEnd type="none" w="med" len="med"/>
          </a:ln>
        </p:spPr>
      </p:cxnSp>
      <p:sp>
        <p:nvSpPr>
          <p:cNvPr id="367" name="Google Shape;367;p47"/>
          <p:cNvSpPr txBox="1"/>
          <p:nvPr/>
        </p:nvSpPr>
        <p:spPr>
          <a:xfrm>
            <a:off x="932475" y="1683750"/>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Early-Stopping</a:t>
            </a:r>
            <a:endParaRPr sz="2400">
              <a:latin typeface="Open Sans"/>
              <a:ea typeface="Open Sans"/>
              <a:cs typeface="Open Sans"/>
              <a:sym typeface="Open Sans"/>
            </a:endParaRPr>
          </a:p>
        </p:txBody>
      </p:sp>
      <p:sp>
        <p:nvSpPr>
          <p:cNvPr id="368" name="Google Shape;368;p47"/>
          <p:cNvSpPr txBox="1"/>
          <p:nvPr/>
        </p:nvSpPr>
        <p:spPr>
          <a:xfrm>
            <a:off x="4792625" y="1428450"/>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K-fold Cross Validation</a:t>
            </a:r>
            <a:endParaRPr sz="2400">
              <a:latin typeface="Open Sans"/>
              <a:ea typeface="Open Sans"/>
              <a:cs typeface="Open Sans"/>
              <a:sym typeface="Open Sans"/>
            </a:endParaRPr>
          </a:p>
        </p:txBody>
      </p:sp>
      <p:pic>
        <p:nvPicPr>
          <p:cNvPr id="369" name="Google Shape;369;p47"/>
          <p:cNvPicPr preferRelativeResize="0"/>
          <p:nvPr/>
        </p:nvPicPr>
        <p:blipFill>
          <a:blip r:embed="rId4">
            <a:alphaModFix/>
          </a:blip>
          <a:stretch>
            <a:fillRect/>
          </a:stretch>
        </p:blipFill>
        <p:spPr>
          <a:xfrm>
            <a:off x="3996375" y="2398800"/>
            <a:ext cx="4412650" cy="177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
                                        </p:tgtEl>
                                        <p:attrNameLst>
                                          <p:attrName>style.visibility</p:attrName>
                                        </p:attrNameLst>
                                      </p:cBhvr>
                                      <p:to>
                                        <p:strVal val="visible"/>
                                      </p:to>
                                    </p:set>
                                    <p:animEffect transition="in" filter="fade">
                                      <p:cBhvr>
                                        <p:cTn id="12" dur="1000"/>
                                        <p:tgtEl>
                                          <p:spTgt spid="368"/>
                                        </p:tgtEl>
                                      </p:cBhvr>
                                    </p:animEffect>
                                  </p:childTnLst>
                                </p:cTn>
                              </p:par>
                              <p:par>
                                <p:cTn id="13" presetID="10" presetClass="entr" presetSubtype="0" fill="hold" nodeType="with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(Cleaned Catboost)</a:t>
            </a:r>
            <a:endParaRPr/>
          </a:p>
        </p:txBody>
      </p:sp>
      <p:pic>
        <p:nvPicPr>
          <p:cNvPr id="375" name="Google Shape;375;p48"/>
          <p:cNvPicPr preferRelativeResize="0"/>
          <p:nvPr/>
        </p:nvPicPr>
        <p:blipFill>
          <a:blip r:embed="rId3">
            <a:alphaModFix/>
          </a:blip>
          <a:stretch>
            <a:fillRect/>
          </a:stretch>
        </p:blipFill>
        <p:spPr>
          <a:xfrm>
            <a:off x="803675" y="1147225"/>
            <a:ext cx="2976785" cy="3691476"/>
          </a:xfrm>
          <a:prstGeom prst="rect">
            <a:avLst/>
          </a:prstGeom>
          <a:noFill/>
          <a:ln>
            <a:noFill/>
          </a:ln>
        </p:spPr>
      </p:pic>
      <p:sp>
        <p:nvSpPr>
          <p:cNvPr id="376" name="Google Shape;376;p48"/>
          <p:cNvSpPr/>
          <p:nvPr/>
        </p:nvSpPr>
        <p:spPr>
          <a:xfrm>
            <a:off x="2738250" y="1265525"/>
            <a:ext cx="732600" cy="3633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48"/>
          <p:cNvPicPr preferRelativeResize="0"/>
          <p:nvPr/>
        </p:nvPicPr>
        <p:blipFill>
          <a:blip r:embed="rId4">
            <a:alphaModFix/>
          </a:blip>
          <a:stretch>
            <a:fillRect/>
          </a:stretch>
        </p:blipFill>
        <p:spPr>
          <a:xfrm>
            <a:off x="4132685" y="1795463"/>
            <a:ext cx="4295775" cy="1552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3 (Pure NLP)</a:t>
            </a:r>
            <a:endParaRPr/>
          </a:p>
        </p:txBody>
      </p:sp>
      <p:pic>
        <p:nvPicPr>
          <p:cNvPr id="383" name="Google Shape;383;p49"/>
          <p:cNvPicPr preferRelativeResize="0"/>
          <p:nvPr/>
        </p:nvPicPr>
        <p:blipFill>
          <a:blip r:embed="rId3">
            <a:alphaModFix/>
          </a:blip>
          <a:stretch>
            <a:fillRect/>
          </a:stretch>
        </p:blipFill>
        <p:spPr>
          <a:xfrm>
            <a:off x="196800" y="1502475"/>
            <a:ext cx="4744701" cy="2619749"/>
          </a:xfrm>
          <a:prstGeom prst="rect">
            <a:avLst/>
          </a:prstGeom>
          <a:noFill/>
          <a:ln>
            <a:noFill/>
          </a:ln>
        </p:spPr>
      </p:pic>
      <p:pic>
        <p:nvPicPr>
          <p:cNvPr id="384" name="Google Shape;384;p49"/>
          <p:cNvPicPr preferRelativeResize="0"/>
          <p:nvPr/>
        </p:nvPicPr>
        <p:blipFill>
          <a:blip r:embed="rId4">
            <a:alphaModFix/>
          </a:blip>
          <a:stretch>
            <a:fillRect/>
          </a:stretch>
        </p:blipFill>
        <p:spPr>
          <a:xfrm>
            <a:off x="1112275" y="1802850"/>
            <a:ext cx="2770775" cy="2770775"/>
          </a:xfrm>
          <a:prstGeom prst="rect">
            <a:avLst/>
          </a:prstGeom>
          <a:noFill/>
          <a:ln>
            <a:noFill/>
          </a:ln>
        </p:spPr>
      </p:pic>
      <p:sp>
        <p:nvSpPr>
          <p:cNvPr id="385" name="Google Shape;385;p49"/>
          <p:cNvSpPr txBox="1"/>
          <p:nvPr/>
        </p:nvSpPr>
        <p:spPr>
          <a:xfrm>
            <a:off x="1404475" y="1287825"/>
            <a:ext cx="3063900" cy="1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Open Sans"/>
                <a:ea typeface="Open Sans"/>
                <a:cs typeface="Open Sans"/>
                <a:sym typeface="Open Sans"/>
              </a:rPr>
              <a:t>Bag of Words</a:t>
            </a:r>
            <a:endParaRPr sz="2400">
              <a:latin typeface="Open Sans"/>
              <a:ea typeface="Open Sans"/>
              <a:cs typeface="Open Sans"/>
              <a:sym typeface="Open Sans"/>
            </a:endParaRPr>
          </a:p>
        </p:txBody>
      </p:sp>
      <p:pic>
        <p:nvPicPr>
          <p:cNvPr id="386" name="Google Shape;386;p49"/>
          <p:cNvPicPr preferRelativeResize="0"/>
          <p:nvPr/>
        </p:nvPicPr>
        <p:blipFill>
          <a:blip r:embed="rId5">
            <a:alphaModFix/>
          </a:blip>
          <a:stretch>
            <a:fillRect/>
          </a:stretch>
        </p:blipFill>
        <p:spPr>
          <a:xfrm>
            <a:off x="4468363" y="1943100"/>
            <a:ext cx="4276725" cy="156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83"/>
                                        </p:tgtEl>
                                      </p:cBhvr>
                                    </p:animEffect>
                                    <p:set>
                                      <p:cBhvr>
                                        <p:cTn id="7" dur="1" fill="hold">
                                          <p:stCondLst>
                                            <p:cond delay="1000"/>
                                          </p:stCondLst>
                                        </p:cTn>
                                        <p:tgtEl>
                                          <p:spTgt spid="383"/>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85"/>
                                        </p:tgtEl>
                                        <p:attrNameLst>
                                          <p:attrName>style.visibility</p:attrName>
                                        </p:attrNameLst>
                                      </p:cBhvr>
                                      <p:to>
                                        <p:strVal val="visible"/>
                                      </p:to>
                                    </p:set>
                                    <p:animEffect transition="in" filter="fade">
                                      <p:cBhvr>
                                        <p:cTn id="11" dur="1000"/>
                                        <p:tgtEl>
                                          <p:spTgt spid="385"/>
                                        </p:tgtEl>
                                      </p:cBhvr>
                                    </p:animEffect>
                                  </p:childTnLst>
                                </p:cTn>
                              </p:par>
                              <p:par>
                                <p:cTn id="12" presetID="10" presetClass="entr" presetSubtype="0" fill="hold" nodeType="withEffect">
                                  <p:stCondLst>
                                    <p:cond delay="0"/>
                                  </p:stCondLst>
                                  <p:childTnLst>
                                    <p:set>
                                      <p:cBhvr>
                                        <p:cTn id="13" dur="1" fill="hold">
                                          <p:stCondLst>
                                            <p:cond delay="0"/>
                                          </p:stCondLst>
                                        </p:cTn>
                                        <p:tgtEl>
                                          <p:spTgt spid="384"/>
                                        </p:tgtEl>
                                        <p:attrNameLst>
                                          <p:attrName>style.visibility</p:attrName>
                                        </p:attrNameLst>
                                      </p:cBhvr>
                                      <p:to>
                                        <p:strVal val="visible"/>
                                      </p:to>
                                    </p:set>
                                    <p:animEffect transition="in" filter="fade">
                                      <p:cBhvr>
                                        <p:cTn id="14"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4 (Mixed)</a:t>
            </a:r>
            <a:endParaRPr/>
          </a:p>
        </p:txBody>
      </p:sp>
      <p:pic>
        <p:nvPicPr>
          <p:cNvPr id="392" name="Google Shape;392;p50"/>
          <p:cNvPicPr preferRelativeResize="0"/>
          <p:nvPr/>
        </p:nvPicPr>
        <p:blipFill>
          <a:blip r:embed="rId3">
            <a:alphaModFix/>
          </a:blip>
          <a:stretch>
            <a:fillRect/>
          </a:stretch>
        </p:blipFill>
        <p:spPr>
          <a:xfrm>
            <a:off x="2438400" y="1884300"/>
            <a:ext cx="4267200" cy="159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 Extraction</a:t>
            </a:r>
            <a:endParaRPr/>
          </a:p>
        </p:txBody>
      </p:sp>
      <p:pic>
        <p:nvPicPr>
          <p:cNvPr id="398" name="Google Shape;398;p51"/>
          <p:cNvPicPr preferRelativeResize="0"/>
          <p:nvPr/>
        </p:nvPicPr>
        <p:blipFill>
          <a:blip r:embed="rId3">
            <a:alphaModFix/>
          </a:blip>
          <a:stretch>
            <a:fillRect/>
          </a:stretch>
        </p:blipFill>
        <p:spPr>
          <a:xfrm>
            <a:off x="245100" y="1358850"/>
            <a:ext cx="2103744" cy="3691476"/>
          </a:xfrm>
          <a:prstGeom prst="rect">
            <a:avLst/>
          </a:prstGeom>
          <a:noFill/>
          <a:ln>
            <a:noFill/>
          </a:ln>
        </p:spPr>
      </p:pic>
      <p:pic>
        <p:nvPicPr>
          <p:cNvPr id="399" name="Google Shape;399;p51"/>
          <p:cNvPicPr preferRelativeResize="0"/>
          <p:nvPr/>
        </p:nvPicPr>
        <p:blipFill>
          <a:blip r:embed="rId4">
            <a:alphaModFix/>
          </a:blip>
          <a:stretch>
            <a:fillRect/>
          </a:stretch>
        </p:blipFill>
        <p:spPr>
          <a:xfrm>
            <a:off x="2623169" y="1358850"/>
            <a:ext cx="2033943" cy="3691475"/>
          </a:xfrm>
          <a:prstGeom prst="rect">
            <a:avLst/>
          </a:prstGeom>
          <a:noFill/>
          <a:ln>
            <a:noFill/>
          </a:ln>
        </p:spPr>
      </p:pic>
      <p:pic>
        <p:nvPicPr>
          <p:cNvPr id="400" name="Google Shape;400;p51"/>
          <p:cNvPicPr preferRelativeResize="0"/>
          <p:nvPr/>
        </p:nvPicPr>
        <p:blipFill>
          <a:blip r:embed="rId5">
            <a:alphaModFix/>
          </a:blip>
          <a:stretch>
            <a:fillRect/>
          </a:stretch>
        </p:blipFill>
        <p:spPr>
          <a:xfrm>
            <a:off x="6810838" y="1358838"/>
            <a:ext cx="2113188" cy="3691475"/>
          </a:xfrm>
          <a:prstGeom prst="rect">
            <a:avLst/>
          </a:prstGeom>
          <a:noFill/>
          <a:ln>
            <a:noFill/>
          </a:ln>
        </p:spPr>
      </p:pic>
      <p:sp>
        <p:nvSpPr>
          <p:cNvPr id="401" name="Google Shape;401;p51"/>
          <p:cNvSpPr txBox="1"/>
          <p:nvPr/>
        </p:nvSpPr>
        <p:spPr>
          <a:xfrm>
            <a:off x="954675" y="1006500"/>
            <a:ext cx="10731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Model 1</a:t>
            </a:r>
            <a:endParaRPr>
              <a:latin typeface="Open Sans"/>
              <a:ea typeface="Open Sans"/>
              <a:cs typeface="Open Sans"/>
              <a:sym typeface="Open Sans"/>
            </a:endParaRPr>
          </a:p>
        </p:txBody>
      </p:sp>
      <p:sp>
        <p:nvSpPr>
          <p:cNvPr id="402" name="Google Shape;402;p51"/>
          <p:cNvSpPr txBox="1"/>
          <p:nvPr/>
        </p:nvSpPr>
        <p:spPr>
          <a:xfrm>
            <a:off x="3282875" y="1006500"/>
            <a:ext cx="10731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Model 2</a:t>
            </a:r>
            <a:endParaRPr>
              <a:latin typeface="Open Sans"/>
              <a:ea typeface="Open Sans"/>
              <a:cs typeface="Open Sans"/>
              <a:sym typeface="Open Sans"/>
            </a:endParaRPr>
          </a:p>
        </p:txBody>
      </p:sp>
      <p:sp>
        <p:nvSpPr>
          <p:cNvPr id="403" name="Google Shape;403;p51"/>
          <p:cNvSpPr txBox="1"/>
          <p:nvPr/>
        </p:nvSpPr>
        <p:spPr>
          <a:xfrm>
            <a:off x="5352075" y="963475"/>
            <a:ext cx="10731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Model 3</a:t>
            </a:r>
            <a:endParaRPr>
              <a:latin typeface="Open Sans"/>
              <a:ea typeface="Open Sans"/>
              <a:cs typeface="Open Sans"/>
              <a:sym typeface="Open Sans"/>
            </a:endParaRPr>
          </a:p>
        </p:txBody>
      </p:sp>
      <p:sp>
        <p:nvSpPr>
          <p:cNvPr id="404" name="Google Shape;404;p51"/>
          <p:cNvSpPr txBox="1"/>
          <p:nvPr/>
        </p:nvSpPr>
        <p:spPr>
          <a:xfrm>
            <a:off x="7473050" y="929550"/>
            <a:ext cx="10731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Model 4</a:t>
            </a:r>
            <a:endParaRPr>
              <a:latin typeface="Open Sans"/>
              <a:ea typeface="Open Sans"/>
              <a:cs typeface="Open Sans"/>
              <a:sym typeface="Open Sans"/>
            </a:endParaRPr>
          </a:p>
        </p:txBody>
      </p:sp>
      <p:pic>
        <p:nvPicPr>
          <p:cNvPr id="405" name="Google Shape;405;p51"/>
          <p:cNvPicPr preferRelativeResize="0"/>
          <p:nvPr/>
        </p:nvPicPr>
        <p:blipFill>
          <a:blip r:embed="rId6">
            <a:alphaModFix/>
          </a:blip>
          <a:stretch>
            <a:fillRect/>
          </a:stretch>
        </p:blipFill>
        <p:spPr>
          <a:xfrm>
            <a:off x="5053199" y="1375800"/>
            <a:ext cx="1361564" cy="3657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84" name="Google Shape;84;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Main Problem:</a:t>
            </a:r>
            <a:endParaRPr/>
          </a:p>
          <a:p>
            <a:pPr marL="914400" lvl="1" indent="-317500" algn="l" rtl="0">
              <a:lnSpc>
                <a:spcPct val="150000"/>
              </a:lnSpc>
              <a:spcBef>
                <a:spcPts val="0"/>
              </a:spcBef>
              <a:spcAft>
                <a:spcPts val="0"/>
              </a:spcAft>
              <a:buSzPts val="1400"/>
              <a:buChar char="○"/>
            </a:pPr>
            <a:r>
              <a:rPr lang="en"/>
              <a:t>What makes an Airbnb listing worth it?</a:t>
            </a:r>
            <a:endParaRPr/>
          </a:p>
          <a:p>
            <a:pPr marL="457200" lvl="0" indent="-342900" algn="l" rtl="0">
              <a:lnSpc>
                <a:spcPct val="150000"/>
              </a:lnSpc>
              <a:spcBef>
                <a:spcPts val="0"/>
              </a:spcBef>
              <a:spcAft>
                <a:spcPts val="0"/>
              </a:spcAft>
              <a:buSzPts val="1800"/>
              <a:buChar char="●"/>
            </a:pPr>
            <a:r>
              <a:rPr lang="en"/>
              <a:t>Secondary problems:</a:t>
            </a:r>
            <a:endParaRPr/>
          </a:p>
          <a:p>
            <a:pPr marL="914400" lvl="1" indent="-295275" algn="l" rtl="0">
              <a:lnSpc>
                <a:spcPct val="150000"/>
              </a:lnSpc>
              <a:spcBef>
                <a:spcPts val="0"/>
              </a:spcBef>
              <a:spcAft>
                <a:spcPts val="0"/>
              </a:spcAft>
              <a:buSzPts val="1050"/>
              <a:buFont typeface="Arial"/>
              <a:buChar char="○"/>
            </a:pPr>
            <a:r>
              <a:rPr lang="en"/>
              <a:t>What features apart from price and reviews make an apartment "worth it" ?</a:t>
            </a:r>
            <a:endParaRPr/>
          </a:p>
          <a:p>
            <a:pPr marL="914400" lvl="1" indent="-295275" algn="l" rtl="0">
              <a:lnSpc>
                <a:spcPct val="150000"/>
              </a:lnSpc>
              <a:spcBef>
                <a:spcPts val="0"/>
              </a:spcBef>
              <a:spcAft>
                <a:spcPts val="0"/>
              </a:spcAft>
              <a:buSzPts val="1050"/>
              <a:buFont typeface="Arial"/>
              <a:buChar char="○"/>
            </a:pPr>
            <a:r>
              <a:rPr lang="en"/>
              <a:t>How can we quantify "worth" in an accurate manner ?</a:t>
            </a:r>
            <a:endParaRPr/>
          </a:p>
          <a:p>
            <a:pPr marL="914400" lvl="1" indent="-295275" algn="l" rtl="0">
              <a:lnSpc>
                <a:spcPct val="150000"/>
              </a:lnSpc>
              <a:spcBef>
                <a:spcPts val="0"/>
              </a:spcBef>
              <a:spcAft>
                <a:spcPts val="0"/>
              </a:spcAft>
              <a:buSzPts val="1050"/>
              <a:buFont typeface="Arial"/>
              <a:buChar char="○"/>
            </a:pPr>
            <a:r>
              <a:rPr lang="en"/>
              <a:t>Can we determine if a listing is "worth it" without looking at price ?</a:t>
            </a:r>
            <a:endParaRPr/>
          </a:p>
          <a:p>
            <a:pPr marL="914400" lvl="1" indent="-295275" algn="l" rtl="0">
              <a:lnSpc>
                <a:spcPct val="150000"/>
              </a:lnSpc>
              <a:spcBef>
                <a:spcPts val="0"/>
              </a:spcBef>
              <a:spcAft>
                <a:spcPts val="0"/>
              </a:spcAft>
              <a:buSzPts val="1050"/>
              <a:buFont typeface="Arial"/>
              <a:buChar char="○"/>
            </a:pPr>
            <a:r>
              <a:rPr lang="en"/>
              <a:t>Does the presence of certain amenities correlate with review scores?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New Features</a:t>
            </a:r>
            <a:endParaRPr/>
          </a:p>
        </p:txBody>
      </p:sp>
      <p:pic>
        <p:nvPicPr>
          <p:cNvPr id="411" name="Google Shape;411;p52"/>
          <p:cNvPicPr preferRelativeResize="0"/>
          <p:nvPr/>
        </p:nvPicPr>
        <p:blipFill>
          <a:blip r:embed="rId3">
            <a:alphaModFix/>
          </a:blip>
          <a:stretch>
            <a:fillRect/>
          </a:stretch>
        </p:blipFill>
        <p:spPr>
          <a:xfrm>
            <a:off x="996075" y="1832475"/>
            <a:ext cx="7353300" cy="1990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Model</a:t>
            </a:r>
            <a:endParaRPr/>
          </a:p>
        </p:txBody>
      </p:sp>
      <p:pic>
        <p:nvPicPr>
          <p:cNvPr id="417" name="Google Shape;417;p53"/>
          <p:cNvPicPr preferRelativeResize="0"/>
          <p:nvPr/>
        </p:nvPicPr>
        <p:blipFill>
          <a:blip r:embed="rId3">
            <a:alphaModFix/>
          </a:blip>
          <a:stretch>
            <a:fillRect/>
          </a:stretch>
        </p:blipFill>
        <p:spPr>
          <a:xfrm>
            <a:off x="2372625" y="1781175"/>
            <a:ext cx="4229100" cy="1581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a:t>
            </a:r>
            <a:endParaRPr/>
          </a:p>
        </p:txBody>
      </p:sp>
      <p:pic>
        <p:nvPicPr>
          <p:cNvPr id="423" name="Google Shape;423;p54"/>
          <p:cNvPicPr preferRelativeResize="0"/>
          <p:nvPr/>
        </p:nvPicPr>
        <p:blipFill>
          <a:blip r:embed="rId3">
            <a:alphaModFix/>
          </a:blip>
          <a:stretch>
            <a:fillRect/>
          </a:stretch>
        </p:blipFill>
        <p:spPr>
          <a:xfrm>
            <a:off x="2308325" y="1314425"/>
            <a:ext cx="4527341" cy="3691474"/>
          </a:xfrm>
          <a:prstGeom prst="rect">
            <a:avLst/>
          </a:prstGeom>
          <a:noFill/>
          <a:ln>
            <a:noFill/>
          </a:ln>
        </p:spPr>
      </p:pic>
      <p:pic>
        <p:nvPicPr>
          <p:cNvPr id="424" name="Google Shape;424;p54"/>
          <p:cNvPicPr preferRelativeResize="0"/>
          <p:nvPr/>
        </p:nvPicPr>
        <p:blipFill>
          <a:blip r:embed="rId4">
            <a:alphaModFix/>
          </a:blip>
          <a:stretch>
            <a:fillRect/>
          </a:stretch>
        </p:blipFill>
        <p:spPr>
          <a:xfrm>
            <a:off x="2344838" y="1314425"/>
            <a:ext cx="4581525" cy="377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we learnt</a:t>
            </a:r>
            <a:endParaRPr/>
          </a:p>
        </p:txBody>
      </p:sp>
      <p:sp>
        <p:nvSpPr>
          <p:cNvPr id="430" name="Google Shape;430;p5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 Bayesian Bootstrap, F1-Score </a:t>
            </a:r>
            <a:endParaRPr/>
          </a:p>
          <a:p>
            <a:pPr marL="0" lvl="0" indent="0" algn="l" rtl="0">
              <a:spcBef>
                <a:spcPts val="1600"/>
              </a:spcBef>
              <a:spcAft>
                <a:spcPts val="0"/>
              </a:spcAft>
              <a:buNone/>
            </a:pPr>
            <a:r>
              <a:rPr lang="en"/>
              <a:t>Visualisation: Tableau, Plotly, Seaborn, Matplotlib</a:t>
            </a:r>
            <a:endParaRPr/>
          </a:p>
          <a:p>
            <a:pPr marL="0" lvl="0" indent="0" algn="l" rtl="0">
              <a:spcBef>
                <a:spcPts val="1600"/>
              </a:spcBef>
              <a:spcAft>
                <a:spcPts val="0"/>
              </a:spcAft>
              <a:buNone/>
            </a:pPr>
            <a:r>
              <a:rPr lang="en"/>
              <a:t>Data Wrangling: Median-Imputation, One-hot encoding, Feature-Crossing</a:t>
            </a:r>
            <a:endParaRPr/>
          </a:p>
          <a:p>
            <a:pPr marL="0" lvl="0" indent="0" algn="l" rtl="0">
              <a:spcBef>
                <a:spcPts val="1600"/>
              </a:spcBef>
              <a:spcAft>
                <a:spcPts val="0"/>
              </a:spcAft>
              <a:buNone/>
            </a:pPr>
            <a:r>
              <a:rPr lang="en"/>
              <a:t>Machine Learning: GB Trees, Recursive Feature Elimination, Deep learning</a:t>
            </a:r>
            <a:endParaRPr/>
          </a:p>
          <a:p>
            <a:pPr marL="0" lvl="0" indent="0" algn="l" rtl="0">
              <a:spcBef>
                <a:spcPts val="1600"/>
              </a:spcBef>
              <a:spcAft>
                <a:spcPts val="0"/>
              </a:spcAft>
              <a:buNone/>
            </a:pPr>
            <a:r>
              <a:rPr lang="en"/>
              <a:t>Machine Learning Tools: sklearn, keras, catboost</a:t>
            </a:r>
            <a:endParaRPr/>
          </a:p>
          <a:p>
            <a:pPr marL="0" lvl="0" indent="0" algn="l" rtl="0">
              <a:spcBef>
                <a:spcPts val="1600"/>
              </a:spcBef>
              <a:spcAft>
                <a:spcPts val="1600"/>
              </a:spcAft>
              <a:buNone/>
            </a:pPr>
            <a:r>
              <a:rPr lang="en"/>
              <a:t>Techniques: k-fold CV, NLP, GridsearchCV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Individual Contributions</a:t>
            </a:r>
            <a:endParaRPr/>
          </a:p>
        </p:txBody>
      </p:sp>
      <p:sp>
        <p:nvSpPr>
          <p:cNvPr id="436" name="Google Shape;436;p56"/>
          <p:cNvSpPr txBox="1">
            <a:spLocks noGrp="1"/>
          </p:cNvSpPr>
          <p:nvPr>
            <p:ph type="body" idx="1"/>
          </p:nvPr>
        </p:nvSpPr>
        <p:spPr>
          <a:xfrm>
            <a:off x="311700" y="1232650"/>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Ian: Plotly &amp; Seaborn visualisations, Data Processing</a:t>
            </a:r>
            <a:endParaRPr/>
          </a:p>
          <a:p>
            <a:pPr marL="457200" lvl="0" indent="-342900" algn="l" rtl="0">
              <a:spcBef>
                <a:spcPts val="0"/>
              </a:spcBef>
              <a:spcAft>
                <a:spcPts val="0"/>
              </a:spcAft>
              <a:buSzPts val="1800"/>
              <a:buChar char="●"/>
            </a:pPr>
            <a:r>
              <a:rPr lang="en"/>
              <a:t>Jovan: Decision Tree, Plotly visualisations, Problem Formulation</a:t>
            </a:r>
            <a:endParaRPr/>
          </a:p>
          <a:p>
            <a:pPr marL="457200" lvl="0" indent="-342900" algn="l" rtl="0">
              <a:spcBef>
                <a:spcPts val="0"/>
              </a:spcBef>
              <a:spcAft>
                <a:spcPts val="0"/>
              </a:spcAft>
              <a:buSzPts val="1800"/>
              <a:buChar char="●"/>
            </a:pPr>
            <a:r>
              <a:rPr lang="en"/>
              <a:t>Ray: Logistic Regression, K nearest-neighbours, Neural Network</a:t>
            </a:r>
            <a:endParaRPr/>
          </a:p>
          <a:p>
            <a:pPr marL="457200" lvl="0" indent="-342900" algn="l" rtl="0">
              <a:spcBef>
                <a:spcPts val="0"/>
              </a:spcBef>
              <a:spcAft>
                <a:spcPts val="0"/>
              </a:spcAft>
              <a:buSzPts val="1800"/>
              <a:buChar char="●"/>
            </a:pPr>
            <a:r>
              <a:rPr lang="en"/>
              <a:t>Marcus: NLP, Neural Network, Catboost, Tableau Dashboard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442" name="Google Shape;442;p5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Model performance &gt; High likelihood that we missed out other important features</a:t>
            </a:r>
            <a:endParaRPr/>
          </a:p>
          <a:p>
            <a:pPr marL="457200" lvl="0" indent="-342900" algn="l" rtl="0">
              <a:spcBef>
                <a:spcPts val="0"/>
              </a:spcBef>
              <a:spcAft>
                <a:spcPts val="0"/>
              </a:spcAft>
              <a:buSzPts val="1800"/>
              <a:buChar char="●"/>
            </a:pPr>
            <a:r>
              <a:rPr lang="en"/>
              <a:t>Study done by Carnegie Mellon University concluded that high quality images increased annual revenue by ~ $2000</a:t>
            </a:r>
            <a:endParaRPr/>
          </a:p>
          <a:p>
            <a:pPr marL="457200" lvl="0" indent="-342900" algn="l" rtl="0">
              <a:spcBef>
                <a:spcPts val="0"/>
              </a:spcBef>
              <a:spcAft>
                <a:spcPts val="0"/>
              </a:spcAft>
              <a:buSzPts val="1800"/>
              <a:buChar char="●"/>
            </a:pPr>
            <a:r>
              <a:rPr lang="en"/>
              <a:t>Did not include sentiment analysis from text reviews</a:t>
            </a:r>
            <a:endParaRPr/>
          </a:p>
          <a:p>
            <a:pPr marL="457200" lvl="0" indent="-342900" algn="l" rtl="0">
              <a:spcBef>
                <a:spcPts val="0"/>
              </a:spcBef>
              <a:spcAft>
                <a:spcPts val="0"/>
              </a:spcAft>
              <a:buSzPts val="1800"/>
              <a:buChar char="●"/>
            </a:pPr>
            <a:r>
              <a:rPr lang="en"/>
              <a:t>NLP data was too small</a:t>
            </a:r>
            <a:endParaRPr/>
          </a:p>
          <a:p>
            <a:pPr marL="457200" lvl="0" indent="-342900" algn="l" rtl="0">
              <a:spcBef>
                <a:spcPts val="0"/>
              </a:spcBef>
              <a:spcAft>
                <a:spcPts val="0"/>
              </a:spcAft>
              <a:buSzPts val="1800"/>
              <a:buChar char="●"/>
            </a:pPr>
            <a:r>
              <a:rPr lang="en"/>
              <a:t>Reviews were skewed positively</a:t>
            </a:r>
            <a:endParaRPr/>
          </a:p>
          <a:p>
            <a:pPr marL="457200" lvl="0" indent="-342900" algn="l" rtl="0">
              <a:spcBef>
                <a:spcPts val="0"/>
              </a:spcBef>
              <a:spcAft>
                <a:spcPts val="0"/>
              </a:spcAft>
              <a:buSzPts val="1800"/>
              <a:buChar char="●"/>
            </a:pPr>
            <a:r>
              <a:rPr lang="en"/>
              <a:t>Extracted sufficient information to inform consumers of things to look out for other than price/ reviews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p:nvPr/>
        </p:nvSpPr>
        <p:spPr>
          <a:xfrm>
            <a:off x="1759200" y="2160975"/>
            <a:ext cx="56256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Economica"/>
                <a:ea typeface="Economica"/>
                <a:cs typeface="Economica"/>
                <a:sym typeface="Economica"/>
              </a:rPr>
              <a:t>THANK YOU!</a:t>
            </a:r>
            <a:endParaRPr sz="3000">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approach</a:t>
            </a:r>
            <a:endParaRPr/>
          </a:p>
        </p:txBody>
      </p:sp>
      <p:sp>
        <p:nvSpPr>
          <p:cNvPr id="90" name="Google Shape;90;p17"/>
          <p:cNvSpPr txBox="1">
            <a:spLocks noGrp="1"/>
          </p:cNvSpPr>
          <p:nvPr>
            <p:ph type="body" idx="1"/>
          </p:nvPr>
        </p:nvSpPr>
        <p:spPr>
          <a:xfrm>
            <a:off x="311700" y="1225225"/>
            <a:ext cx="8520600" cy="169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Whether a listing is “worth it” is determined using a new feature: “value”</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We defined “value” as: </a:t>
            </a:r>
            <a:endParaRPr/>
          </a:p>
          <a:p>
            <a:pPr marL="0" lvl="0" indent="0" algn="l" rtl="0">
              <a:spcBef>
                <a:spcPts val="1600"/>
              </a:spcBef>
              <a:spcAft>
                <a:spcPts val="1600"/>
              </a:spcAft>
              <a:buNone/>
            </a:pPr>
            <a:endParaRPr/>
          </a:p>
        </p:txBody>
      </p:sp>
      <p:pic>
        <p:nvPicPr>
          <p:cNvPr id="91" name="Google Shape;91;p17"/>
          <p:cNvPicPr preferRelativeResize="0"/>
          <p:nvPr/>
        </p:nvPicPr>
        <p:blipFill>
          <a:blip r:embed="rId3">
            <a:alphaModFix/>
          </a:blip>
          <a:stretch>
            <a:fillRect/>
          </a:stretch>
        </p:blipFill>
        <p:spPr>
          <a:xfrm>
            <a:off x="2139850" y="2915425"/>
            <a:ext cx="4576950" cy="111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Initial preparation of dataset</a:t>
            </a:r>
            <a:endParaRPr/>
          </a:p>
        </p:txBody>
      </p:sp>
      <p:sp>
        <p:nvSpPr>
          <p:cNvPr id="97" name="Google Shape;97;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Data formatting</a:t>
            </a:r>
            <a:endParaRPr/>
          </a:p>
          <a:p>
            <a:pPr marL="914400" lvl="1" indent="-317500" algn="l" rtl="0">
              <a:lnSpc>
                <a:spcPct val="150000"/>
              </a:lnSpc>
              <a:spcBef>
                <a:spcPts val="0"/>
              </a:spcBef>
              <a:spcAft>
                <a:spcPts val="0"/>
              </a:spcAft>
              <a:buSzPts val="1400"/>
              <a:buChar char="○"/>
            </a:pPr>
            <a:r>
              <a:rPr lang="en"/>
              <a:t>Convert dates to datetime format</a:t>
            </a:r>
            <a:endParaRPr/>
          </a:p>
          <a:p>
            <a:pPr marL="914400" lvl="1" indent="-317500" algn="l" rtl="0">
              <a:lnSpc>
                <a:spcPct val="150000"/>
              </a:lnSpc>
              <a:spcBef>
                <a:spcPts val="0"/>
              </a:spcBef>
              <a:spcAft>
                <a:spcPts val="0"/>
              </a:spcAft>
              <a:buSzPts val="1400"/>
              <a:buChar char="○"/>
            </a:pPr>
            <a:r>
              <a:rPr lang="en"/>
              <a:t>Remove ‘$’ and ‘,’ from price features and convert them to float	</a:t>
            </a:r>
            <a:endParaRPr/>
          </a:p>
          <a:p>
            <a:pPr marL="914400" lvl="1" indent="-317500" algn="l" rtl="0">
              <a:lnSpc>
                <a:spcPct val="150000"/>
              </a:lnSpc>
              <a:spcBef>
                <a:spcPts val="0"/>
              </a:spcBef>
              <a:spcAft>
                <a:spcPts val="0"/>
              </a:spcAft>
              <a:buSzPts val="1400"/>
              <a:buChar char="○"/>
            </a:pPr>
            <a:r>
              <a:rPr lang="en"/>
              <a:t>Convert percentage based features to float</a:t>
            </a:r>
            <a:endParaRPr/>
          </a:p>
          <a:p>
            <a:pPr marL="914400" lvl="1" indent="-317500" algn="l" rtl="0">
              <a:lnSpc>
                <a:spcPct val="150000"/>
              </a:lnSpc>
              <a:spcBef>
                <a:spcPts val="0"/>
              </a:spcBef>
              <a:spcAft>
                <a:spcPts val="0"/>
              </a:spcAft>
              <a:buSzPts val="1400"/>
              <a:buChar char="○"/>
            </a:pPr>
            <a:r>
              <a:rPr lang="en"/>
              <a:t>Convert true/false features to boolean format</a:t>
            </a:r>
            <a:endParaRPr/>
          </a:p>
          <a:p>
            <a:pPr marL="914400" lvl="1" indent="-317500" algn="l" rtl="0">
              <a:lnSpc>
                <a:spcPct val="150000"/>
              </a:lnSpc>
              <a:spcBef>
                <a:spcPts val="0"/>
              </a:spcBef>
              <a:spcAft>
                <a:spcPts val="0"/>
              </a:spcAft>
              <a:buSzPts val="1400"/>
              <a:buChar char="○"/>
            </a:pPr>
            <a:r>
              <a:rPr lang="en"/>
              <a:t>Remove rows that do not have review data</a:t>
            </a:r>
            <a:endParaRPr/>
          </a:p>
          <a:p>
            <a:pPr marL="457200" lvl="0" indent="-342900" algn="l" rtl="0">
              <a:lnSpc>
                <a:spcPct val="150000"/>
              </a:lnSpc>
              <a:spcBef>
                <a:spcPts val="0"/>
              </a:spcBef>
              <a:spcAft>
                <a:spcPts val="0"/>
              </a:spcAft>
              <a:buSzPts val="1800"/>
              <a:buChar char="●"/>
            </a:pPr>
            <a:r>
              <a:rPr lang="en"/>
              <a:t>Process features into readable inputs</a:t>
            </a:r>
            <a:endParaRPr/>
          </a:p>
          <a:p>
            <a:pPr marL="914400" lvl="1" indent="-317500" algn="l" rtl="0">
              <a:lnSpc>
                <a:spcPct val="150000"/>
              </a:lnSpc>
              <a:spcBef>
                <a:spcPts val="0"/>
              </a:spcBef>
              <a:spcAft>
                <a:spcPts val="0"/>
              </a:spcAft>
              <a:buSzPts val="1400"/>
              <a:buChar char="○"/>
            </a:pPr>
            <a:r>
              <a:rPr lang="en"/>
              <a:t>Convert "last_scraped" date to the number of months since last scraped</a:t>
            </a:r>
            <a:endParaRPr/>
          </a:p>
          <a:p>
            <a:pPr marL="914400" lvl="1" indent="-317500" algn="l" rtl="0">
              <a:lnSpc>
                <a:spcPct val="150000"/>
              </a:lnSpc>
              <a:spcBef>
                <a:spcPts val="0"/>
              </a:spcBef>
              <a:spcAft>
                <a:spcPts val="0"/>
              </a:spcAft>
              <a:buSzPts val="1400"/>
              <a:buChar char="○"/>
            </a:pPr>
            <a:r>
              <a:rPr lang="en"/>
              <a:t>One-hot encode "host_verifications" and "amenities" into a group of binary features</a:t>
            </a:r>
            <a:endParaRPr/>
          </a:p>
          <a:p>
            <a:pPr marL="914400" lvl="1" indent="-317500" algn="l" rtl="0">
              <a:lnSpc>
                <a:spcPct val="150000"/>
              </a:lnSpc>
              <a:spcBef>
                <a:spcPts val="0"/>
              </a:spcBef>
              <a:spcAft>
                <a:spcPts val="0"/>
              </a:spcAft>
              <a:buSzPts val="1400"/>
              <a:buChar char="○"/>
            </a:pPr>
            <a:r>
              <a:rPr lang="en"/>
              <a:t>Classify dates in "calendar_updated" into more generic categories</a:t>
            </a:r>
            <a:endParaRPr sz="1400"/>
          </a:p>
          <a:p>
            <a:pPr marL="0" lvl="0" indent="0" algn="l" rtl="0">
              <a:lnSpc>
                <a:spcPct val="200000"/>
              </a:lnSpc>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formatting</a:t>
            </a:r>
            <a:endParaRPr/>
          </a:p>
        </p:txBody>
      </p:sp>
      <p:pic>
        <p:nvPicPr>
          <p:cNvPr id="103" name="Google Shape;103;p19"/>
          <p:cNvPicPr preferRelativeResize="0"/>
          <p:nvPr/>
        </p:nvPicPr>
        <p:blipFill>
          <a:blip r:embed="rId3">
            <a:alphaModFix/>
          </a:blip>
          <a:stretch>
            <a:fillRect/>
          </a:stretch>
        </p:blipFill>
        <p:spPr>
          <a:xfrm>
            <a:off x="1512275" y="1475625"/>
            <a:ext cx="2098425" cy="2813525"/>
          </a:xfrm>
          <a:prstGeom prst="rect">
            <a:avLst/>
          </a:prstGeom>
          <a:noFill/>
          <a:ln>
            <a:noFill/>
          </a:ln>
        </p:spPr>
      </p:pic>
      <p:pic>
        <p:nvPicPr>
          <p:cNvPr id="104" name="Google Shape;104;p19"/>
          <p:cNvPicPr preferRelativeResize="0"/>
          <p:nvPr/>
        </p:nvPicPr>
        <p:blipFill>
          <a:blip r:embed="rId4">
            <a:alphaModFix/>
          </a:blip>
          <a:stretch>
            <a:fillRect/>
          </a:stretch>
        </p:blipFill>
        <p:spPr>
          <a:xfrm>
            <a:off x="5299225" y="1513538"/>
            <a:ext cx="1568550" cy="2737700"/>
          </a:xfrm>
          <a:prstGeom prst="rect">
            <a:avLst/>
          </a:prstGeom>
          <a:noFill/>
          <a:ln>
            <a:noFill/>
          </a:ln>
        </p:spPr>
      </p:pic>
      <p:cxnSp>
        <p:nvCxnSpPr>
          <p:cNvPr id="105" name="Google Shape;105;p19"/>
          <p:cNvCxnSpPr/>
          <p:nvPr/>
        </p:nvCxnSpPr>
        <p:spPr>
          <a:xfrm>
            <a:off x="3845175" y="2813400"/>
            <a:ext cx="1078500" cy="0"/>
          </a:xfrm>
          <a:prstGeom prst="straightConnector1">
            <a:avLst/>
          </a:prstGeom>
          <a:noFill/>
          <a:ln w="38100" cap="flat" cmpd="sng">
            <a:solidFill>
              <a:srgbClr val="000000"/>
            </a:solidFill>
            <a:prstDash val="solid"/>
            <a:round/>
            <a:headEnd type="none" w="med" len="med"/>
            <a:tailEnd type="triangle" w="med" len="med"/>
          </a:ln>
        </p:spPr>
      </p:cxnSp>
      <p:sp>
        <p:nvSpPr>
          <p:cNvPr id="106" name="Google Shape;106;p19"/>
          <p:cNvSpPr txBox="1"/>
          <p:nvPr/>
        </p:nvSpPr>
        <p:spPr>
          <a:xfrm>
            <a:off x="3028050" y="4479575"/>
            <a:ext cx="3387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Formatting of “price” column</a:t>
            </a:r>
            <a:endParaRPr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Processing of features into readable inputs</a:t>
            </a:r>
            <a:endParaRPr/>
          </a:p>
        </p:txBody>
      </p:sp>
      <p:pic>
        <p:nvPicPr>
          <p:cNvPr id="112" name="Google Shape;112;p20"/>
          <p:cNvPicPr preferRelativeResize="0"/>
          <p:nvPr/>
        </p:nvPicPr>
        <p:blipFill>
          <a:blip r:embed="rId3">
            <a:alphaModFix/>
          </a:blip>
          <a:stretch>
            <a:fillRect/>
          </a:stretch>
        </p:blipFill>
        <p:spPr>
          <a:xfrm>
            <a:off x="83275" y="1921800"/>
            <a:ext cx="4935801" cy="1945050"/>
          </a:xfrm>
          <a:prstGeom prst="rect">
            <a:avLst/>
          </a:prstGeom>
          <a:noFill/>
          <a:ln>
            <a:noFill/>
          </a:ln>
        </p:spPr>
      </p:pic>
      <p:pic>
        <p:nvPicPr>
          <p:cNvPr id="113" name="Google Shape;113;p20"/>
          <p:cNvPicPr preferRelativeResize="0"/>
          <p:nvPr/>
        </p:nvPicPr>
        <p:blipFill>
          <a:blip r:embed="rId4">
            <a:alphaModFix/>
          </a:blip>
          <a:stretch>
            <a:fillRect/>
          </a:stretch>
        </p:blipFill>
        <p:spPr>
          <a:xfrm>
            <a:off x="6335925" y="1728825"/>
            <a:ext cx="1892150" cy="2340300"/>
          </a:xfrm>
          <a:prstGeom prst="rect">
            <a:avLst/>
          </a:prstGeom>
          <a:noFill/>
          <a:ln>
            <a:noFill/>
          </a:ln>
        </p:spPr>
      </p:pic>
      <p:cxnSp>
        <p:nvCxnSpPr>
          <p:cNvPr id="114" name="Google Shape;114;p20"/>
          <p:cNvCxnSpPr>
            <a:stCxn id="112" idx="3"/>
          </p:cNvCxnSpPr>
          <p:nvPr/>
        </p:nvCxnSpPr>
        <p:spPr>
          <a:xfrm>
            <a:off x="5019076" y="2894325"/>
            <a:ext cx="1023000" cy="9300"/>
          </a:xfrm>
          <a:prstGeom prst="straightConnector1">
            <a:avLst/>
          </a:prstGeom>
          <a:noFill/>
          <a:ln w="38100" cap="flat" cmpd="sng">
            <a:solidFill>
              <a:srgbClr val="000000"/>
            </a:solidFill>
            <a:prstDash val="solid"/>
            <a:round/>
            <a:headEnd type="none" w="med" len="med"/>
            <a:tailEnd type="triangle" w="med" len="med"/>
          </a:ln>
        </p:spPr>
      </p:cxnSp>
      <p:sp>
        <p:nvSpPr>
          <p:cNvPr id="115" name="Google Shape;115;p20"/>
          <p:cNvSpPr txBox="1"/>
          <p:nvPr/>
        </p:nvSpPr>
        <p:spPr>
          <a:xfrm>
            <a:off x="774425" y="4152075"/>
            <a:ext cx="3553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Original “host_verifications” column</a:t>
            </a:r>
            <a:endParaRPr b="1">
              <a:latin typeface="Open Sans"/>
              <a:ea typeface="Open Sans"/>
              <a:cs typeface="Open Sans"/>
              <a:sym typeface="Open Sans"/>
            </a:endParaRPr>
          </a:p>
        </p:txBody>
      </p:sp>
      <p:sp>
        <p:nvSpPr>
          <p:cNvPr id="116" name="Google Shape;116;p20"/>
          <p:cNvSpPr txBox="1"/>
          <p:nvPr/>
        </p:nvSpPr>
        <p:spPr>
          <a:xfrm>
            <a:off x="6141275" y="4152075"/>
            <a:ext cx="24588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New “*linkedin” column</a:t>
            </a:r>
            <a:endParaRPr b="1">
              <a:latin typeface="Open Sans"/>
              <a:ea typeface="Open Sans"/>
              <a:cs typeface="Open Sans"/>
              <a:sym typeface="Open Sans"/>
            </a:endParaRPr>
          </a:p>
        </p:txBody>
      </p:sp>
      <p:sp>
        <p:nvSpPr>
          <p:cNvPr id="117" name="Google Shape;117;p20"/>
          <p:cNvSpPr/>
          <p:nvPr/>
        </p:nvSpPr>
        <p:spPr>
          <a:xfrm>
            <a:off x="3290725" y="2032400"/>
            <a:ext cx="926400" cy="262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2364325" y="3429200"/>
            <a:ext cx="926400" cy="262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2364325" y="2903625"/>
            <a:ext cx="926400" cy="262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1000"/>
                                        <p:tgtEl>
                                          <p:spTgt spid="114"/>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1000"/>
                                        <p:tgtEl>
                                          <p:spTgt spid="116"/>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10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1000"/>
                                        <p:tgtEl>
                                          <p:spTgt spid="119"/>
                                        </p:tgtEl>
                                      </p:cBhvr>
                                    </p:animEffect>
                                  </p:childTnLst>
                                </p:cTn>
                              </p:par>
                              <p:par>
                                <p:cTn id="20" presetID="10" presetClass="entr" presetSubtype="0"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Further Data Wrangling</a:t>
            </a:r>
            <a:endParaRPr/>
          </a:p>
        </p:txBody>
      </p:sp>
      <p:sp>
        <p:nvSpPr>
          <p:cNvPr id="125" name="Google Shape;125;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b="1"/>
              <a:t>Data Imputation</a:t>
            </a:r>
            <a:endParaRPr b="1"/>
          </a:p>
          <a:p>
            <a:pPr marL="914400" lvl="1" indent="-317500" algn="l" rtl="0">
              <a:lnSpc>
                <a:spcPct val="150000"/>
              </a:lnSpc>
              <a:spcBef>
                <a:spcPts val="0"/>
              </a:spcBef>
              <a:spcAft>
                <a:spcPts val="0"/>
              </a:spcAft>
              <a:buSzPts val="1400"/>
              <a:buChar char="○"/>
            </a:pPr>
            <a:r>
              <a:rPr lang="en"/>
              <a:t>Used feature’s median values to fill null values</a:t>
            </a:r>
            <a:endParaRPr/>
          </a:p>
          <a:p>
            <a:pPr marL="457200" lvl="0" indent="-342900" algn="l" rtl="0">
              <a:lnSpc>
                <a:spcPct val="150000"/>
              </a:lnSpc>
              <a:spcBef>
                <a:spcPts val="0"/>
              </a:spcBef>
              <a:spcAft>
                <a:spcPts val="0"/>
              </a:spcAft>
              <a:buSzPts val="1800"/>
              <a:buChar char="●"/>
            </a:pPr>
            <a:r>
              <a:rPr lang="en" b="1"/>
              <a:t>Feature Selection</a:t>
            </a:r>
            <a:endParaRPr b="1"/>
          </a:p>
          <a:p>
            <a:pPr marL="914400" lvl="1" indent="-317500" algn="l" rtl="0">
              <a:lnSpc>
                <a:spcPct val="150000"/>
              </a:lnSpc>
              <a:spcBef>
                <a:spcPts val="0"/>
              </a:spcBef>
              <a:spcAft>
                <a:spcPts val="0"/>
              </a:spcAft>
              <a:buSzPts val="1400"/>
              <a:buChar char="○"/>
            </a:pPr>
            <a:r>
              <a:rPr lang="en"/>
              <a:t>Excluded data IDs and URLs</a:t>
            </a: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1650</Words>
  <Application>Microsoft Office PowerPoint</Application>
  <PresentationFormat>On-screen Show (16:9)</PresentationFormat>
  <Paragraphs>211</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Open Sans</vt:lpstr>
      <vt:lpstr>Calibri</vt:lpstr>
      <vt:lpstr>Arial</vt:lpstr>
      <vt:lpstr>Verdana</vt:lpstr>
      <vt:lpstr>Economica</vt:lpstr>
      <vt:lpstr>Luxe</vt:lpstr>
      <vt:lpstr>CZ1015</vt:lpstr>
      <vt:lpstr>Problem formulation</vt:lpstr>
      <vt:lpstr>Problem formulation</vt:lpstr>
      <vt:lpstr>Problem</vt:lpstr>
      <vt:lpstr>Our approach</vt:lpstr>
      <vt:lpstr>Initial preparation of dataset</vt:lpstr>
      <vt:lpstr>Data formatting</vt:lpstr>
      <vt:lpstr>Processing of features into readable inputs</vt:lpstr>
      <vt:lpstr>Further Data Wrangling</vt:lpstr>
      <vt:lpstr>Visualization of data </vt:lpstr>
      <vt:lpstr>Visualization of data </vt:lpstr>
      <vt:lpstr>Visualization of data </vt:lpstr>
      <vt:lpstr>Visualization of data </vt:lpstr>
      <vt:lpstr>Visualization of data </vt:lpstr>
      <vt:lpstr>Exploratory Data Analysis (EDA) </vt:lpstr>
      <vt:lpstr>Review Score’s Analysis - Boxplot</vt:lpstr>
      <vt:lpstr>2) Neighbourhood Analysis - Bar graph</vt:lpstr>
      <vt:lpstr>2) Neighbourhood Analysis - Scatter Graph</vt:lpstr>
      <vt:lpstr>3) Host Analysis - Scatter Graph</vt:lpstr>
      <vt:lpstr>3) Host Analysis - Scatter Graph</vt:lpstr>
      <vt:lpstr>4) Listing Property Analysis</vt:lpstr>
      <vt:lpstr>4) Listing Property Analysis</vt:lpstr>
      <vt:lpstr>Feature Engineering</vt:lpstr>
      <vt:lpstr>Assumption and Biases</vt:lpstr>
      <vt:lpstr>Model Selection</vt:lpstr>
      <vt:lpstr>Classification Decision Tree Model</vt:lpstr>
      <vt:lpstr>Logistic Regression</vt:lpstr>
      <vt:lpstr>Recursive Feature Elimination with Cross Validation</vt:lpstr>
      <vt:lpstr>K-Nearest-Neighbour + GridsearchCV </vt:lpstr>
      <vt:lpstr>Feed-forward Neural Network</vt:lpstr>
      <vt:lpstr>Catboost (Gradient-boosting decision tree)</vt:lpstr>
      <vt:lpstr>Model Evaluation</vt:lpstr>
      <vt:lpstr>Imbalanced Classes</vt:lpstr>
      <vt:lpstr>Model Performance</vt:lpstr>
      <vt:lpstr>Overfitting</vt:lpstr>
      <vt:lpstr>Model 2 (Cleaned Catboost)</vt:lpstr>
      <vt:lpstr>Model 3 (Pure NLP)</vt:lpstr>
      <vt:lpstr>Model 4 (Mixed)</vt:lpstr>
      <vt:lpstr>Feature Extraction</vt:lpstr>
      <vt:lpstr>New Features</vt:lpstr>
      <vt:lpstr>Final Model</vt:lpstr>
      <vt:lpstr>Evaluation</vt:lpstr>
      <vt:lpstr>What we learnt</vt:lpstr>
      <vt:lpstr>Individual Contributions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CZ1015</dc:title>
  <cp:lastModifiedBy>JH TC</cp:lastModifiedBy>
  <cp:revision>1</cp:revision>
  <dcterms:modified xsi:type="dcterms:W3CDTF">2020-07-02T03:19:14Z</dcterms:modified>
</cp:coreProperties>
</file>